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p:sldMasterIdLst>
    <p:sldMasterId id="2147483708" r:id="rId1"/>
    <p:sldMasterId id="2147484617" r:id="rId2"/>
  </p:sldMasterIdLst>
  <p:notesMasterIdLst>
    <p:notesMasterId r:id="rId49"/>
  </p:notesMasterIdLst>
  <p:sldIdLst>
    <p:sldId id="342" r:id="rId3"/>
    <p:sldId id="357" r:id="rId4"/>
    <p:sldId id="416" r:id="rId5"/>
    <p:sldId id="358" r:id="rId6"/>
    <p:sldId id="377" r:id="rId7"/>
    <p:sldId id="378" r:id="rId8"/>
    <p:sldId id="379" r:id="rId9"/>
    <p:sldId id="368" r:id="rId10"/>
    <p:sldId id="383" r:id="rId11"/>
    <p:sldId id="384" r:id="rId12"/>
    <p:sldId id="385" r:id="rId13"/>
    <p:sldId id="386" r:id="rId14"/>
    <p:sldId id="387" r:id="rId15"/>
    <p:sldId id="388" r:id="rId16"/>
    <p:sldId id="389" r:id="rId17"/>
    <p:sldId id="390" r:id="rId18"/>
    <p:sldId id="391" r:id="rId19"/>
    <p:sldId id="392" r:id="rId20"/>
    <p:sldId id="360" r:id="rId21"/>
    <p:sldId id="271" r:id="rId22"/>
    <p:sldId id="393" r:id="rId23"/>
    <p:sldId id="394" r:id="rId24"/>
    <p:sldId id="395" r:id="rId25"/>
    <p:sldId id="396" r:id="rId26"/>
    <p:sldId id="397" r:id="rId27"/>
    <p:sldId id="404" r:id="rId28"/>
    <p:sldId id="405" r:id="rId29"/>
    <p:sldId id="406" r:id="rId30"/>
    <p:sldId id="407" r:id="rId31"/>
    <p:sldId id="408" r:id="rId32"/>
    <p:sldId id="409" r:id="rId33"/>
    <p:sldId id="410" r:id="rId34"/>
    <p:sldId id="411" r:id="rId35"/>
    <p:sldId id="412" r:id="rId36"/>
    <p:sldId id="413" r:id="rId37"/>
    <p:sldId id="414" r:id="rId38"/>
    <p:sldId id="415" r:id="rId39"/>
    <p:sldId id="398" r:id="rId40"/>
    <p:sldId id="399" r:id="rId41"/>
    <p:sldId id="400" r:id="rId42"/>
    <p:sldId id="401" r:id="rId43"/>
    <p:sldId id="402" r:id="rId44"/>
    <p:sldId id="403" r:id="rId45"/>
    <p:sldId id="284" r:id="rId46"/>
    <p:sldId id="382" r:id="rId47"/>
    <p:sldId id="381" r:id="rId48"/>
  </p:sldIdLst>
  <p:sldSz cx="9144000" cy="6858000" type="screen4x3"/>
  <p:notesSz cx="6858000" cy="9144000"/>
  <p:embeddedFontLst>
    <p:embeddedFont>
      <p:font typeface="Microsoft YaHei" panose="020B0503020204020204" pitchFamily="34" charset="-122"/>
      <p:regular r:id="rId50"/>
      <p:bold r:id="rId51"/>
    </p:embeddedFont>
    <p:embeddedFont>
      <p:font typeface="MS PGothic" panose="020B0600070205080204" pitchFamily="34" charset="-128"/>
      <p:regular r:id="rId52"/>
    </p:embeddedFont>
    <p:embeddedFont>
      <p:font typeface="Calibri" panose="020F0502020204030204" pitchFamily="34" charset="0"/>
      <p:regular r:id="rId53"/>
      <p:bold r:id="rId54"/>
      <p:italic r:id="rId55"/>
      <p:boldItalic r:id="rId56"/>
    </p:embeddedFont>
    <p:embeddedFont>
      <p:font typeface="Comic Sans MS" panose="030F0702030302020204" pitchFamily="66" charset="0"/>
      <p:regular r:id="rId57"/>
      <p:bold r:id="rId58"/>
      <p:italic r:id="rId59"/>
      <p:boldItalic r:id="rId60"/>
    </p:embeddedFont>
  </p:embeddedFontLst>
  <p:defaultTextStyle>
    <a:defPPr>
      <a:defRPr lang="en-GB"/>
    </a:defPPr>
    <a:lvl1pPr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1pPr>
    <a:lvl2pPr marL="742950" indent="-28575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2pPr>
    <a:lvl3pPr marL="11430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3pPr>
    <a:lvl4pPr marL="16002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4pPr>
    <a:lvl5pPr marL="2057400" indent="-228600" algn="l" defTabSz="449263" rtl="0" eaLnBrk="0" fontAlgn="base" hangingPunct="0">
      <a:spcBef>
        <a:spcPct val="0"/>
      </a:spcBef>
      <a:spcAft>
        <a:spcPct val="0"/>
      </a:spcAft>
      <a:defRPr kern="1200">
        <a:solidFill>
          <a:schemeClr val="tx1"/>
        </a:solidFill>
        <a:latin typeface="Arial" panose="020B0604020202020204" pitchFamily="34" charset="0"/>
        <a:ea typeface="Microsoft YaHei" panose="020B0503020204020204" pitchFamily="34" charset="-122"/>
        <a:cs typeface="+mn-cs"/>
      </a:defRPr>
    </a:lvl5pPr>
    <a:lvl6pPr marL="22860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6pPr>
    <a:lvl7pPr marL="27432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7pPr>
    <a:lvl8pPr marL="32004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8pPr>
    <a:lvl9pPr marL="3657600" algn="l" defTabSz="914400" rtl="0" eaLnBrk="1" latinLnBrk="0" hangingPunct="1">
      <a:defRPr kern="1200">
        <a:solidFill>
          <a:schemeClr val="tx1"/>
        </a:solidFill>
        <a:latin typeface="Arial" panose="020B060402020202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00"/>
    <a:srgbClr val="663300"/>
    <a:srgbClr val="00B8FF"/>
    <a:srgbClr val="C0C0C0"/>
    <a:srgbClr val="003366"/>
    <a:srgbClr val="66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63296" autoAdjust="0"/>
  </p:normalViewPr>
  <p:slideViewPr>
    <p:cSldViewPr>
      <p:cViewPr varScale="1">
        <p:scale>
          <a:sx n="46" d="100"/>
          <a:sy n="46" d="100"/>
        </p:scale>
        <p:origin x="2016" y="1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p:scale>
          <a:sx n="100" d="100"/>
          <a:sy n="100" d="100"/>
        </p:scale>
        <p:origin x="-2400" y="50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font" Target="fonts/font5.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font" Target="fonts/font3.fntdata"/><Relationship Id="rId60"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7.fntdata"/><Relationship Id="rId64" Type="http://schemas.openxmlformats.org/officeDocument/2006/relationships/tableStyles" Target="tableStyles.xml"/><Relationship Id="rId8" Type="http://schemas.openxmlformats.org/officeDocument/2006/relationships/slide" Target="slides/slide6.xml"/><Relationship Id="rId51" Type="http://schemas.openxmlformats.org/officeDocument/2006/relationships/font" Target="fonts/font2.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90" name="Rectangle 1">
            <a:extLst>
              <a:ext uri="{FF2B5EF4-FFF2-40B4-BE49-F238E27FC236}">
                <a16:creationId xmlns:a16="http://schemas.microsoft.com/office/drawing/2014/main" id="{C404B9D3-739E-4709-A648-7B421D86662D}"/>
              </a:ext>
            </a:extLst>
          </p:cNvPr>
          <p:cNvSpPr>
            <a:spLocks noGrp="1" noRot="1" noChangeAspect="1" noChangeArrowheads="1"/>
          </p:cNvSpPr>
          <p:nvPr>
            <p:ph type="sldImg"/>
          </p:nvPr>
        </p:nvSpPr>
        <p:spPr bwMode="auto">
          <a:xfrm>
            <a:off x="1106488" y="812800"/>
            <a:ext cx="5343525" cy="400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 name="Rectangle 2">
            <a:extLst>
              <a:ext uri="{FF2B5EF4-FFF2-40B4-BE49-F238E27FC236}">
                <a16:creationId xmlns:a16="http://schemas.microsoft.com/office/drawing/2014/main" id="{7B9AD94A-1962-4007-953D-59C70132121B}"/>
              </a:ext>
            </a:extLst>
          </p:cNvPr>
          <p:cNvSpPr>
            <a:spLocks noGrp="1" noChangeArrowheads="1"/>
          </p:cNvSpPr>
          <p:nvPr>
            <p:ph type="body"/>
          </p:nvPr>
        </p:nvSpPr>
        <p:spPr bwMode="auto">
          <a:xfrm>
            <a:off x="755650" y="5078413"/>
            <a:ext cx="6046788" cy="4810125"/>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altLang="de-DE" noProof="0"/>
          </a:p>
        </p:txBody>
      </p:sp>
      <p:sp>
        <p:nvSpPr>
          <p:cNvPr id="6147" name="Rectangle 3">
            <a:extLst>
              <a:ext uri="{FF2B5EF4-FFF2-40B4-BE49-F238E27FC236}">
                <a16:creationId xmlns:a16="http://schemas.microsoft.com/office/drawing/2014/main" id="{E07B3A60-BC6B-45E0-9B90-C51C428144C5}"/>
              </a:ext>
            </a:extLst>
          </p:cNvPr>
          <p:cNvSpPr>
            <a:spLocks noGrp="1" noChangeArrowheads="1"/>
          </p:cNvSpPr>
          <p:nvPr>
            <p:ph type="hdr"/>
          </p:nvPr>
        </p:nvSpPr>
        <p:spPr bwMode="auto">
          <a:xfrm>
            <a:off x="0"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6148" name="Rectangle 4">
            <a:extLst>
              <a:ext uri="{FF2B5EF4-FFF2-40B4-BE49-F238E27FC236}">
                <a16:creationId xmlns:a16="http://schemas.microsoft.com/office/drawing/2014/main" id="{763D86CE-E9B1-4B54-B02A-FB76093C986C}"/>
              </a:ext>
            </a:extLst>
          </p:cNvPr>
          <p:cNvSpPr>
            <a:spLocks noGrp="1" noChangeArrowheads="1"/>
          </p:cNvSpPr>
          <p:nvPr>
            <p:ph type="dt"/>
          </p:nvPr>
        </p:nvSpPr>
        <p:spPr bwMode="auto">
          <a:xfrm>
            <a:off x="4278313" y="0"/>
            <a:ext cx="3279775" cy="533400"/>
          </a:xfrm>
          <a:prstGeom prst="rect">
            <a:avLst/>
          </a:prstGeom>
          <a:noFill/>
          <a:ln>
            <a:noFill/>
          </a:ln>
          <a:effectLst/>
        </p:spPr>
        <p:txBody>
          <a:bodyPr vert="horz" wrap="square" lIns="0" tIns="0" rIns="0" bIns="0" numCol="1" anchor="t"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6149" name="Rectangle 5">
            <a:extLst>
              <a:ext uri="{FF2B5EF4-FFF2-40B4-BE49-F238E27FC236}">
                <a16:creationId xmlns:a16="http://schemas.microsoft.com/office/drawing/2014/main" id="{51175B2C-461E-45FB-8BB7-A46704DCDA98}"/>
              </a:ext>
            </a:extLst>
          </p:cNvPr>
          <p:cNvSpPr>
            <a:spLocks noGrp="1" noChangeArrowheads="1"/>
          </p:cNvSpPr>
          <p:nvPr>
            <p:ph type="ftr"/>
          </p:nvPr>
        </p:nvSpPr>
        <p:spPr bwMode="auto">
          <a:xfrm>
            <a:off x="0"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itchFamily="18" charset="0"/>
                <a:ea typeface="Microsoft YaHei" panose="020B0503020204020204" pitchFamily="34" charset="-122"/>
                <a:cs typeface="Segoe UI" pitchFamily="34" charset="0"/>
              </a:defRPr>
            </a:lvl1pPr>
          </a:lstStyle>
          <a:p>
            <a:pPr>
              <a:defRPr/>
            </a:pPr>
            <a:endParaRPr lang="de-DE" altLang="de-DE"/>
          </a:p>
        </p:txBody>
      </p:sp>
      <p:sp>
        <p:nvSpPr>
          <p:cNvPr id="6150" name="Rectangle 6">
            <a:extLst>
              <a:ext uri="{FF2B5EF4-FFF2-40B4-BE49-F238E27FC236}">
                <a16:creationId xmlns:a16="http://schemas.microsoft.com/office/drawing/2014/main" id="{98243EFA-5289-43BF-84A8-D008B3331C2D}"/>
              </a:ext>
            </a:extLst>
          </p:cNvPr>
          <p:cNvSpPr>
            <a:spLocks noGrp="1" noChangeArrowheads="1"/>
          </p:cNvSpPr>
          <p:nvPr>
            <p:ph type="sldNum"/>
          </p:nvPr>
        </p:nvSpPr>
        <p:spPr bwMode="auto">
          <a:xfrm>
            <a:off x="4278313" y="10156825"/>
            <a:ext cx="3279775" cy="533400"/>
          </a:xfrm>
          <a:prstGeom prst="rect">
            <a:avLst/>
          </a:prstGeom>
          <a:noFill/>
          <a:ln>
            <a:noFill/>
          </a:ln>
          <a:effectLst/>
        </p:spPr>
        <p:txBody>
          <a:bodyPr vert="horz" wrap="square" lIns="0" tIns="0" rIns="0" bIns="0" numCol="1" anchor="b" anchorCtr="0" compatLnSpc="1">
            <a:prstTxWarp prst="textNoShape">
              <a:avLst/>
            </a:prstTxWarp>
          </a:bodyPr>
          <a:lstStyle>
            <a:lvl1pPr algn="r" eaLnBrk="1">
              <a:lnSpc>
                <a:spcPct val="95000"/>
              </a:lnSpc>
              <a:buClr>
                <a:srgbClr val="000000"/>
              </a:buClr>
              <a:buSzPct val="100000"/>
              <a:buFont typeface="Times New Roman" panose="02020603050405020304" pitchFamily="18" charset="0"/>
              <a:buNone/>
              <a:tabLst>
                <a:tab pos="449263" algn="l"/>
                <a:tab pos="898525" algn="l"/>
                <a:tab pos="1347788" algn="l"/>
                <a:tab pos="1797050" algn="l"/>
                <a:tab pos="2246313" algn="l"/>
                <a:tab pos="2695575" algn="l"/>
                <a:tab pos="3144838" algn="l"/>
              </a:tabLst>
              <a:defRPr sz="1400">
                <a:solidFill>
                  <a:srgbClr val="000000"/>
                </a:solidFill>
                <a:latin typeface="Times New Roman" panose="02020603050405020304" pitchFamily="18" charset="0"/>
              </a:defRPr>
            </a:lvl1pPr>
          </a:lstStyle>
          <a:p>
            <a:pPr>
              <a:defRPr/>
            </a:pPr>
            <a:fld id="{D7F9BA28-3BC3-4A70-A75F-8E9CB8583AA2}" type="slidenum">
              <a:rPr lang="de-DE" altLang="de-DE"/>
              <a:pPr>
                <a:defRPr/>
              </a:pPr>
              <a:t>‹Nr.›</a:t>
            </a:fld>
            <a:endParaRPr lang="de-DE"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Rectangle 6">
            <a:extLst>
              <a:ext uri="{FF2B5EF4-FFF2-40B4-BE49-F238E27FC236}">
                <a16:creationId xmlns:a16="http://schemas.microsoft.com/office/drawing/2014/main" id="{6BA32015-36EC-40C2-95AE-8DFA7AE11A1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9pPr>
          </a:lstStyle>
          <a:p>
            <a:fld id="{51154F28-0E1D-4CA6-A702-5DAE5620136D}" type="slidenum">
              <a:rPr lang="de-DE" altLang="de-DE" smtClean="0">
                <a:solidFill>
                  <a:srgbClr val="000000"/>
                </a:solidFill>
                <a:latin typeface="Times New Roman" panose="02020603050405020304" pitchFamily="18" charset="0"/>
              </a:rPr>
              <a:pPr/>
              <a:t>1</a:t>
            </a:fld>
            <a:endParaRPr lang="de-DE" altLang="de-DE">
              <a:solidFill>
                <a:srgbClr val="000000"/>
              </a:solidFill>
              <a:latin typeface="Times New Roman" panose="02020603050405020304" pitchFamily="18" charset="0"/>
            </a:endParaRPr>
          </a:p>
        </p:txBody>
      </p:sp>
      <p:sp>
        <p:nvSpPr>
          <p:cNvPr id="14339" name="Rectangle 1">
            <a:extLst>
              <a:ext uri="{FF2B5EF4-FFF2-40B4-BE49-F238E27FC236}">
                <a16:creationId xmlns:a16="http://schemas.microsoft.com/office/drawing/2014/main" id="{0681C747-8D15-4E41-834A-07C9A6566E6A}"/>
              </a:ext>
            </a:extLst>
          </p:cNvPr>
          <p:cNvSpPr>
            <a:spLocks noChangeArrowheads="1" noTextEdit="1"/>
          </p:cNvSpPr>
          <p:nvPr>
            <p:ph type="sldImg"/>
          </p:nvPr>
        </p:nvSpPr>
        <p:spPr>
          <a:xfrm>
            <a:off x="1106488" y="812800"/>
            <a:ext cx="5345112" cy="4008438"/>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4340" name="Rectangle 2">
            <a:extLst>
              <a:ext uri="{FF2B5EF4-FFF2-40B4-BE49-F238E27FC236}">
                <a16:creationId xmlns:a16="http://schemas.microsoft.com/office/drawing/2014/main" id="{165A0E65-5220-4CD1-BB59-697A9D61BC5C}"/>
              </a:ext>
            </a:extLst>
          </p:cNvPr>
          <p:cNvSpPr>
            <a:spLocks noChangeArrowheads="1"/>
          </p:cNvSpPr>
          <p:nvPr>
            <p:ph type="body" idx="1"/>
          </p:nvPr>
        </p:nvSpPr>
        <p:spPr>
          <a:xfrm>
            <a:off x="755650" y="5078413"/>
            <a:ext cx="6048375" cy="48117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defTabSz="914400" eaLnBrk="1" hangingPunct="1">
              <a:spcBef>
                <a:spcPct val="0"/>
              </a:spcBef>
              <a:buClrTx/>
              <a:buSzTx/>
              <a:buFontTx/>
              <a:buNone/>
            </a:pPr>
            <a:r>
              <a:rPr lang="de-DE" altLang="de-DE" b="1">
                <a:solidFill>
                  <a:schemeClr val="tx1"/>
                </a:solidFill>
              </a:rPr>
              <a:t>Anmerkungen zu den Folien stehen in den Notizfeldern</a:t>
            </a:r>
          </a:p>
          <a:p>
            <a:pPr defTabSz="914400" eaLnBrk="1" hangingPunct="1">
              <a:spcBef>
                <a:spcPct val="0"/>
              </a:spcBef>
              <a:buClrTx/>
              <a:buSzTx/>
              <a:buFontTx/>
              <a:buNone/>
            </a:pPr>
            <a:r>
              <a:rPr lang="de-DE" altLang="de-DE" b="1">
                <a:solidFill>
                  <a:schemeClr val="tx1"/>
                </a:solidFill>
              </a:rPr>
              <a:t>kursive Anmerkungen sind zur Info für die Seminarleitung</a:t>
            </a:r>
          </a:p>
          <a:p>
            <a:pPr defTabSz="914400" eaLnBrk="1" hangingPunct="1">
              <a:spcBef>
                <a:spcPct val="0"/>
              </a:spcBef>
              <a:buClrTx/>
              <a:buSzTx/>
              <a:buFontTx/>
              <a:buNone/>
            </a:pPr>
            <a:r>
              <a:rPr lang="de-DE" altLang="de-DE" b="1">
                <a:solidFill>
                  <a:schemeClr val="tx1"/>
                </a:solidFill>
              </a:rPr>
              <a:t>oder bei Nachfrage der bzw. mögliche Fragen an die Teilnehmenden</a:t>
            </a:r>
          </a:p>
          <a:p>
            <a:pPr defTabSz="914400"/>
            <a:endParaRPr lang="de-DE" altLang="de-DE" b="1"/>
          </a:p>
          <a:p>
            <a:pPr defTabSz="914400"/>
            <a:endParaRPr lang="de-DE" altLang="de-D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184F6D98-BA88-42EB-8F00-9E73585F212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7F1E34A-789A-4480-BA8C-9AE01B4E606D}" type="slidenum">
              <a:rPr lang="de-DE" altLang="de-DE" sz="1200" smtClean="0">
                <a:solidFill>
                  <a:srgbClr val="000000"/>
                </a:solidFill>
                <a:latin typeface="Times New Roman" panose="02020603050405020304" pitchFamily="18" charset="0"/>
                <a:ea typeface="MS PGothic" panose="020B0600070205080204" pitchFamily="34" charset="-128"/>
              </a:rPr>
              <a:pPr/>
              <a:t>10</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2771" name="Rectangle 1">
            <a:extLst>
              <a:ext uri="{FF2B5EF4-FFF2-40B4-BE49-F238E27FC236}">
                <a16:creationId xmlns:a16="http://schemas.microsoft.com/office/drawing/2014/main" id="{A3E2026C-7CED-4CD4-9AE7-83474FC2592A}"/>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2772" name="Text Box 2">
            <a:extLst>
              <a:ext uri="{FF2B5EF4-FFF2-40B4-BE49-F238E27FC236}">
                <a16:creationId xmlns:a16="http://schemas.microsoft.com/office/drawing/2014/main" id="{D1407CDC-73E7-43AC-87B2-0C5B992A364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2773" name="Text Box 3">
            <a:extLst>
              <a:ext uri="{FF2B5EF4-FFF2-40B4-BE49-F238E27FC236}">
                <a16:creationId xmlns:a16="http://schemas.microsoft.com/office/drawing/2014/main" id="{A51D9020-DFD4-446B-8C9D-C3C057C83A0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25205E75-98FA-41C4-9D28-D8AF65A505C1}"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10</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2774" name="Notizenplatzhalter 1">
            <a:extLst>
              <a:ext uri="{FF2B5EF4-FFF2-40B4-BE49-F238E27FC236}">
                <a16:creationId xmlns:a16="http://schemas.microsoft.com/office/drawing/2014/main" id="{C636ACFB-6E20-4833-82ED-9D079A85D18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b="1"/>
              <a:t>Antwort: c) China </a:t>
            </a:r>
            <a:endParaRPr lang="de-DE" altLang="de-DE"/>
          </a:p>
          <a:p>
            <a:r>
              <a:rPr lang="de-DE" altLang="de-DE" i="1"/>
              <a:t>Quelle: World Footwear Yearbook 2017, https://issuu.com/joanavazteixeira/docs/snapshot_2017_vers__o_final_com_bad,</a:t>
            </a:r>
          </a:p>
          <a:p>
            <a:r>
              <a:rPr lang="de-DE" altLang="de-DE" i="1"/>
              <a:t>Zugriff 03.09.2019</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04598EE8-F387-4B45-9424-6807DD39D8A6}"/>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242E4AF6-05F3-47DC-AE21-50518715F990}" type="slidenum">
              <a:rPr lang="de-DE" altLang="de-DE" sz="1200" smtClean="0">
                <a:solidFill>
                  <a:srgbClr val="000000"/>
                </a:solidFill>
                <a:latin typeface="Times New Roman" panose="02020603050405020304" pitchFamily="18" charset="0"/>
                <a:ea typeface="MS PGothic" panose="020B0600070205080204" pitchFamily="34" charset="-128"/>
              </a:rPr>
              <a:pPr/>
              <a:t>11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4819" name="Rectangle 1">
            <a:extLst>
              <a:ext uri="{FF2B5EF4-FFF2-40B4-BE49-F238E27FC236}">
                <a16:creationId xmlns:a16="http://schemas.microsoft.com/office/drawing/2014/main" id="{8C765503-3CB4-4ABE-AF97-53E107F4464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4820" name="Text Box 2">
            <a:extLst>
              <a:ext uri="{FF2B5EF4-FFF2-40B4-BE49-F238E27FC236}">
                <a16:creationId xmlns:a16="http://schemas.microsoft.com/office/drawing/2014/main" id="{9897DE20-9B9E-41FD-B74C-5153C90F3FA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4821" name="Text Box 3">
            <a:extLst>
              <a:ext uri="{FF2B5EF4-FFF2-40B4-BE49-F238E27FC236}">
                <a16:creationId xmlns:a16="http://schemas.microsoft.com/office/drawing/2014/main" id="{04E74E04-E229-4D2D-9338-85476D858DE6}"/>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DE528F93-3978-44D2-B68A-5839FDBC8577}"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7A02AAFA-A3CF-4F94-836C-8CBD0124C124}"/>
              </a:ext>
            </a:extLst>
          </p:cNvPr>
          <p:cNvSpPr>
            <a:spLocks noGrp="1" noChangeArrowheads="1"/>
          </p:cNvSpPr>
          <p:nvPr>
            <p:ph type="body" idx="1"/>
          </p:nvPr>
        </p:nvSpPr>
        <p:spPr>
          <a:ln/>
        </p:spPr>
        <p:txBody>
          <a:bodyPr/>
          <a:lstStyle/>
          <a:p>
            <a:pPr>
              <a:defRPr/>
            </a:pPr>
            <a:r>
              <a:rPr lang="de-AT" altLang="de-DE" dirty="0"/>
              <a:t>Im Jahr 2016 wurden von den weltweit 23 Milliarden Paar Schuhen insgesamt 87% in Asien produziert. </a:t>
            </a:r>
          </a:p>
          <a:p>
            <a:pPr>
              <a:defRPr/>
            </a:pPr>
            <a:r>
              <a:rPr lang="de-AT" altLang="de-DE" dirty="0"/>
              <a:t>China ist mit einem Marktanteil von 36,7 % Hauptproduktionsland.</a:t>
            </a:r>
          </a:p>
          <a:p>
            <a:pPr>
              <a:defRPr/>
            </a:pPr>
            <a:r>
              <a:rPr lang="de-DE" altLang="de-DE" dirty="0"/>
              <a:t>Bezogen auf den Marktanteil folgt danach (Top 10 der schuhproduzierenden Länder)</a:t>
            </a:r>
          </a:p>
          <a:p>
            <a:pPr marL="171450" indent="-171450">
              <a:buFont typeface="Arial" panose="020B0604020202020204" pitchFamily="34" charset="0"/>
              <a:buChar char="•"/>
              <a:defRPr/>
            </a:pPr>
            <a:r>
              <a:rPr lang="de-DE" altLang="de-DE" dirty="0"/>
              <a:t>Vietnam (12,5%)</a:t>
            </a:r>
          </a:p>
          <a:p>
            <a:pPr marL="171450" indent="-171450">
              <a:buFont typeface="Arial" panose="020B0604020202020204" pitchFamily="34" charset="0"/>
              <a:buChar char="•"/>
              <a:defRPr/>
            </a:pPr>
            <a:r>
              <a:rPr lang="de-DE" altLang="de-DE" dirty="0"/>
              <a:t>Italien (8,0%)</a:t>
            </a:r>
          </a:p>
          <a:p>
            <a:pPr marL="171450" indent="-171450">
              <a:buFont typeface="Arial" panose="020B0604020202020204" pitchFamily="34" charset="0"/>
              <a:buChar char="•"/>
              <a:defRPr/>
            </a:pPr>
            <a:r>
              <a:rPr lang="de-DE" altLang="de-DE" dirty="0"/>
              <a:t>Belgien (4,9%)</a:t>
            </a:r>
          </a:p>
          <a:p>
            <a:pPr marL="171450" indent="-171450">
              <a:buFont typeface="Arial" panose="020B0604020202020204" pitchFamily="34" charset="0"/>
              <a:buChar char="•"/>
              <a:defRPr/>
            </a:pPr>
            <a:r>
              <a:rPr lang="de-DE" altLang="de-DE" dirty="0"/>
              <a:t>Deutschland (4,4%)</a:t>
            </a:r>
          </a:p>
          <a:p>
            <a:pPr marL="171450" indent="-171450">
              <a:buFont typeface="Arial" panose="020B0604020202020204" pitchFamily="34" charset="0"/>
              <a:buChar char="•"/>
              <a:defRPr/>
            </a:pPr>
            <a:r>
              <a:rPr lang="de-DE" altLang="de-DE" dirty="0"/>
              <a:t>Indonesien (3,7%)</a:t>
            </a:r>
          </a:p>
          <a:p>
            <a:pPr marL="171450" indent="-171450">
              <a:buFont typeface="Arial" panose="020B0604020202020204" pitchFamily="34" charset="0"/>
              <a:buChar char="•"/>
              <a:defRPr/>
            </a:pPr>
            <a:r>
              <a:rPr lang="de-DE" altLang="de-DE" dirty="0"/>
              <a:t>Frankreich (2,7%)</a:t>
            </a:r>
          </a:p>
          <a:p>
            <a:pPr marL="171450" indent="-171450">
              <a:buFont typeface="Arial" panose="020B0604020202020204" pitchFamily="34" charset="0"/>
              <a:buChar char="•"/>
              <a:defRPr/>
            </a:pPr>
            <a:r>
              <a:rPr lang="de-DE" altLang="de-DE" dirty="0"/>
              <a:t>Niederlande (2,4%)</a:t>
            </a:r>
          </a:p>
          <a:p>
            <a:pPr marL="171450" indent="-171450">
              <a:buFont typeface="Arial" panose="020B0604020202020204" pitchFamily="34" charset="0"/>
              <a:buChar char="•"/>
              <a:defRPr/>
            </a:pPr>
            <a:r>
              <a:rPr lang="de-DE" altLang="de-DE" dirty="0"/>
              <a:t>Spanien (2,4%)</a:t>
            </a:r>
          </a:p>
          <a:p>
            <a:pPr marL="171450" indent="-171450">
              <a:buFont typeface="Arial" panose="020B0604020202020204" pitchFamily="34" charset="0"/>
              <a:buChar char="•"/>
              <a:defRPr/>
            </a:pPr>
            <a:r>
              <a:rPr lang="de-DE" altLang="de-DE" dirty="0"/>
              <a:t>Hong Kong (2,3%)</a:t>
            </a:r>
          </a:p>
          <a:p>
            <a:pPr>
              <a:defRPr/>
            </a:pPr>
            <a:r>
              <a:rPr lang="de-DE" altLang="de-DE" i="1" dirty="0"/>
              <a:t>Quelle: World </a:t>
            </a:r>
            <a:r>
              <a:rPr lang="de-DE" altLang="de-DE" i="1" dirty="0" err="1"/>
              <a:t>Foodwear</a:t>
            </a:r>
            <a:r>
              <a:rPr lang="de-DE" altLang="de-DE" i="1" dirty="0"/>
              <a:t> </a:t>
            </a:r>
            <a:r>
              <a:rPr lang="de-DE" altLang="de-DE" i="1" dirty="0" err="1"/>
              <a:t>Yearbook</a:t>
            </a:r>
            <a:r>
              <a:rPr lang="de-DE" altLang="de-DE" i="1" dirty="0"/>
              <a:t> 2017, https://issuu.com/joanavazteixeira/docs/snapshot_2017_vers__o_final_com_bad,</a:t>
            </a:r>
          </a:p>
          <a:p>
            <a:pPr>
              <a:defRPr/>
            </a:pPr>
            <a:r>
              <a:rPr lang="de-DE" altLang="de-DE" i="1" dirty="0"/>
              <a:t>Zugriff 2.5.2019</a:t>
            </a:r>
            <a:endParaRPr lang="de-DE" altLang="de-DE" dirty="0"/>
          </a:p>
          <a:p>
            <a:pPr>
              <a:defRPr/>
            </a:pPr>
            <a:endParaRPr lang="de-AT" altLang="de-DE" dirty="0"/>
          </a:p>
          <a:p>
            <a:pPr>
              <a:defRPr/>
            </a:pPr>
            <a:r>
              <a:rPr lang="de-AT" altLang="de-DE" dirty="0"/>
              <a:t>Bezogen auf die Menge der produzierten Schuhe gilt aber die folgende Top 10 nach China:</a:t>
            </a:r>
          </a:p>
          <a:p>
            <a:pPr marL="171450" indent="-171450">
              <a:buFont typeface="Arial" panose="020B0604020202020204" pitchFamily="34" charset="0"/>
              <a:buChar char="•"/>
              <a:defRPr/>
            </a:pPr>
            <a:r>
              <a:rPr lang="de-AT" altLang="de-DE" dirty="0"/>
              <a:t>Vietnam (0,9 Mrd.)</a:t>
            </a:r>
          </a:p>
          <a:p>
            <a:pPr marL="171450" indent="-171450">
              <a:buFont typeface="Arial" panose="020B0604020202020204" pitchFamily="34" charset="0"/>
              <a:buChar char="•"/>
              <a:defRPr/>
            </a:pPr>
            <a:r>
              <a:rPr lang="de-AT" altLang="de-DE" dirty="0"/>
              <a:t>Brasilien (0,9 Mrd.)</a:t>
            </a:r>
          </a:p>
          <a:p>
            <a:pPr marL="171450" indent="-171450">
              <a:buFont typeface="Arial" panose="020B0604020202020204" pitchFamily="34" charset="0"/>
              <a:buChar char="•"/>
              <a:defRPr/>
            </a:pPr>
            <a:r>
              <a:rPr lang="de-AT" altLang="de-DE" dirty="0"/>
              <a:t>Indonesien (0,7 Mrd.)</a:t>
            </a:r>
          </a:p>
          <a:p>
            <a:pPr marL="171450" indent="-171450">
              <a:buFont typeface="Arial" panose="020B0604020202020204" pitchFamily="34" charset="0"/>
              <a:buChar char="•"/>
              <a:defRPr/>
            </a:pPr>
            <a:r>
              <a:rPr lang="de-AT" altLang="de-DE" dirty="0"/>
              <a:t>Pakistan (0,4 Mrd.)</a:t>
            </a:r>
          </a:p>
          <a:p>
            <a:pPr marL="171450" indent="-171450">
              <a:buFont typeface="Arial" panose="020B0604020202020204" pitchFamily="34" charset="0"/>
              <a:buChar char="•"/>
              <a:defRPr/>
            </a:pPr>
            <a:r>
              <a:rPr lang="de-AT" altLang="de-DE" dirty="0"/>
              <a:t>Türkei (0,3 Mrd.)</a:t>
            </a:r>
          </a:p>
          <a:p>
            <a:pPr marL="171450" indent="-171450">
              <a:buFont typeface="Arial" panose="020B0604020202020204" pitchFamily="34" charset="0"/>
              <a:buChar char="•"/>
              <a:defRPr/>
            </a:pPr>
            <a:r>
              <a:rPr lang="de-AT" altLang="de-DE" dirty="0"/>
              <a:t>Bangladesch (0,3 Mrd.)</a:t>
            </a:r>
          </a:p>
          <a:p>
            <a:pPr marL="171450" indent="-171450">
              <a:buFont typeface="Arial" panose="020B0604020202020204" pitchFamily="34" charset="0"/>
              <a:buChar char="•"/>
              <a:defRPr/>
            </a:pPr>
            <a:r>
              <a:rPr lang="de-AT" altLang="de-DE" dirty="0"/>
              <a:t>Mexiko (0,2 Mrd.)</a:t>
            </a:r>
          </a:p>
          <a:p>
            <a:pPr marL="171450" indent="-171450">
              <a:buFont typeface="Arial" panose="020B0604020202020204" pitchFamily="34" charset="0"/>
              <a:buChar char="•"/>
              <a:defRPr/>
            </a:pPr>
            <a:r>
              <a:rPr lang="de-AT" altLang="de-DE" dirty="0"/>
              <a:t>Italien (0,2 Mrd.)</a:t>
            </a:r>
          </a:p>
          <a:p>
            <a:pPr>
              <a:defRPr/>
            </a:pPr>
            <a:r>
              <a:rPr lang="de-AT" altLang="de-DE" i="1" dirty="0"/>
              <a:t>Quelle: World </a:t>
            </a:r>
            <a:r>
              <a:rPr lang="de-AT" altLang="de-DE" i="1" dirty="0" err="1"/>
              <a:t>Foodwear</a:t>
            </a:r>
            <a:r>
              <a:rPr lang="de-AT" altLang="de-DE" i="1" dirty="0"/>
              <a:t> </a:t>
            </a:r>
            <a:r>
              <a:rPr lang="de-AT" altLang="de-DE" i="1" dirty="0" err="1"/>
              <a:t>Yearbook</a:t>
            </a:r>
            <a:r>
              <a:rPr lang="de-AT" altLang="de-DE" i="1" dirty="0"/>
              <a:t> 2015, https://issuu.com/joanavazteixeira/docs/20150727_snapshot_2015, Zugriff 04.09.2019</a:t>
            </a:r>
          </a:p>
          <a:p>
            <a:pPr>
              <a:defRPr/>
            </a:pPr>
            <a:endParaRPr lang="de-AT" altLang="de-DE" b="1" dirty="0"/>
          </a:p>
          <a:p>
            <a:pPr>
              <a:defRPr/>
            </a:pPr>
            <a:r>
              <a:rPr lang="de-AT" altLang="de-DE" b="1" dirty="0"/>
              <a:t>Starker Anstieg der Schuhproduktion weltweit</a:t>
            </a:r>
          </a:p>
          <a:p>
            <a:pPr>
              <a:defRPr/>
            </a:pPr>
            <a:r>
              <a:rPr lang="de-DE" altLang="de-DE" dirty="0"/>
              <a:t>Die globale Schuhproduktion betrifft, hat sich seit Mitte der 1980er Jahre weit mehr als verdoppelt.</a:t>
            </a:r>
          </a:p>
          <a:p>
            <a:pPr>
              <a:defRPr/>
            </a:pPr>
            <a:r>
              <a:rPr lang="de-DE" altLang="de-DE" dirty="0"/>
              <a:t>Wurden 1985 noch weltweit knapp 9 Mrd. Paar Schuhe produziert, so waren es 2014 schon über 24 Mrd. Paar.</a:t>
            </a:r>
          </a:p>
          <a:p>
            <a:pPr>
              <a:defRPr/>
            </a:pPr>
            <a:r>
              <a:rPr lang="de-DE" altLang="de-DE" dirty="0"/>
              <a:t>Die Weltbevölkerung hat sich in der Zeit lediglich von 5 Mrd. auf 7,2 Mrd. Menschen erhöht,</a:t>
            </a:r>
          </a:p>
          <a:p>
            <a:pPr>
              <a:defRPr/>
            </a:pPr>
            <a:r>
              <a:rPr lang="de-DE" altLang="de-DE" dirty="0"/>
              <a:t>so dass ein realer Anstieg im Schuhkonsum zu verzeichnen ist. </a:t>
            </a:r>
          </a:p>
          <a:p>
            <a:pPr>
              <a:defRPr/>
            </a:pPr>
            <a:endParaRPr lang="de-DE" altLang="de-DE" dirty="0"/>
          </a:p>
          <a:p>
            <a:pPr>
              <a:defRPr/>
            </a:pPr>
            <a:r>
              <a:rPr lang="de-DE" altLang="de-DE" dirty="0"/>
              <a:t>Der Schuhmarkt ist ein stark globalisierter Markt. Da die Schuhherstellung arbeitsintensiv ist,</a:t>
            </a:r>
          </a:p>
          <a:p>
            <a:pPr>
              <a:defRPr/>
            </a:pPr>
            <a:r>
              <a:rPr lang="de-DE" altLang="de-DE" dirty="0"/>
              <a:t>hat sie sich in Länder mit niedrigen Löhnen und niedrigeren Sozial- und Umweltstandards verschoben.</a:t>
            </a:r>
          </a:p>
          <a:p>
            <a:pPr>
              <a:defRPr/>
            </a:pPr>
            <a:r>
              <a:rPr lang="de-DE" altLang="de-DE" dirty="0"/>
              <a:t>In der zweiten Hälfte des vergangenen Jahrhunderts sind Transport- und Kommunikationskosten rapide gesunken.</a:t>
            </a:r>
          </a:p>
          <a:p>
            <a:pPr>
              <a:defRPr/>
            </a:pPr>
            <a:r>
              <a:rPr lang="de-DE" altLang="de-DE" dirty="0"/>
              <a:t>Auch die Aufhebung von Handelsschranken wie Zöllen und Quotenregelungen haben es Unternehmen</a:t>
            </a:r>
          </a:p>
          <a:p>
            <a:pPr>
              <a:defRPr/>
            </a:pPr>
            <a:r>
              <a:rPr lang="de-DE" altLang="de-DE" dirty="0"/>
              <a:t>in westlichen Industrienationen ermöglicht, sich auf Entwicklung und Vermarktung zu konzentrieren und Produktionsprozesse auszulagern.</a:t>
            </a:r>
          </a:p>
          <a:p>
            <a:pPr>
              <a:defRPr/>
            </a:pPr>
            <a:r>
              <a:rPr lang="de-DE" altLang="de-DE" dirty="0"/>
              <a:t>Produkte (z.B. im Sportschuhbereich) wurden komplexer, Produktlebenszyklen kürzer und der Wettbewerb in der Branche intensiver. </a:t>
            </a:r>
          </a:p>
          <a:p>
            <a:pPr>
              <a:defRPr/>
            </a:pPr>
            <a:endParaRPr lang="de-DE" altLang="de-DE" dirty="0"/>
          </a:p>
          <a:p>
            <a:pPr>
              <a:defRPr/>
            </a:pPr>
            <a:r>
              <a:rPr lang="de-DE" altLang="de-DE" dirty="0"/>
              <a:t>Der zunehmende Import von Schuhen setzte in Europa Mitte der 1970er Jahre in Ländern wie Deutschland, Italien,</a:t>
            </a:r>
          </a:p>
          <a:p>
            <a:pPr>
              <a:defRPr/>
            </a:pPr>
            <a:r>
              <a:rPr lang="de-DE" altLang="de-DE" dirty="0"/>
              <a:t>Großbritannien und Frankreich ein, seit Mitte der 1980er auch für Länder wie Spanien und Portugal. </a:t>
            </a:r>
          </a:p>
          <a:p>
            <a:pPr>
              <a:defRPr/>
            </a:pPr>
            <a:r>
              <a:rPr lang="de-DE" altLang="de-DE" dirty="0"/>
              <a:t>In den 1990er Jahren dann überstieg das Handelsvolumen der Importe der EU erstmals das der Exporte. </a:t>
            </a:r>
          </a:p>
          <a:p>
            <a:pPr>
              <a:defRPr/>
            </a:pPr>
            <a:r>
              <a:rPr lang="de-DE" altLang="de-DE" dirty="0"/>
              <a:t>Importierte Schuhe sind vor allem solche, die in standardisierter Massenproduktion hergestellt werden. </a:t>
            </a:r>
          </a:p>
          <a:p>
            <a:pPr>
              <a:defRPr/>
            </a:pPr>
            <a:endParaRPr lang="de-DE" altLang="de-DE" dirty="0"/>
          </a:p>
          <a:p>
            <a:pPr>
              <a:defRPr/>
            </a:pPr>
            <a:r>
              <a:rPr lang="de-DE" altLang="de-DE" dirty="0"/>
              <a:t>Hochspezialisierte Betriebe, die z.B. besondere Kinderschuhe, Arbeitsschuhe oder Snowboardschuhe </a:t>
            </a:r>
          </a:p>
          <a:p>
            <a:pPr>
              <a:defRPr/>
            </a:pPr>
            <a:r>
              <a:rPr lang="de-DE" altLang="de-DE" dirty="0"/>
              <a:t>herstellen,  befinden sich weiterhin in der EU und werden von hier aus auch exportiert. </a:t>
            </a:r>
          </a:p>
          <a:p>
            <a:pPr>
              <a:defRPr/>
            </a:pPr>
            <a:endParaRPr lang="de-DE" altLang="de-DE" dirty="0"/>
          </a:p>
          <a:p>
            <a:pPr>
              <a:defRPr/>
            </a:pPr>
            <a:r>
              <a:rPr lang="de-DE" altLang="de-DE" dirty="0"/>
              <a:t>In Deutschland kam es zunächst zu Auslagerungen von Produktion nach Österreich, Jugoslawien und </a:t>
            </a:r>
          </a:p>
          <a:p>
            <a:pPr>
              <a:defRPr/>
            </a:pPr>
            <a:r>
              <a:rPr lang="de-DE" altLang="de-DE" dirty="0"/>
              <a:t>Portugal. Seit Mitte der 1980er Jahre werden vor allem Schuhe aus asiatischen Staaten, insbesondere </a:t>
            </a:r>
          </a:p>
          <a:p>
            <a:pPr>
              <a:defRPr/>
            </a:pPr>
            <a:r>
              <a:rPr lang="de-DE" altLang="de-DE" dirty="0"/>
              <a:t>China importiert.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34D7640-010C-4FC9-B3D5-A3851A38BE0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BF71D4F-D85D-410F-883B-D03CCB9E561F}" type="slidenum">
              <a:rPr lang="de-DE" altLang="de-DE" sz="1200" smtClean="0">
                <a:solidFill>
                  <a:srgbClr val="000000"/>
                </a:solidFill>
                <a:latin typeface="Times New Roman" panose="02020603050405020304" pitchFamily="18" charset="0"/>
                <a:ea typeface="MS PGothic" panose="020B0600070205080204" pitchFamily="34" charset="-128"/>
              </a:rPr>
              <a:pPr/>
              <a:t>12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6867" name="Rectangle 1">
            <a:extLst>
              <a:ext uri="{FF2B5EF4-FFF2-40B4-BE49-F238E27FC236}">
                <a16:creationId xmlns:a16="http://schemas.microsoft.com/office/drawing/2014/main" id="{425A48D8-4FE8-485B-991F-C10FF3B1E8E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8" name="Text Box 2">
            <a:extLst>
              <a:ext uri="{FF2B5EF4-FFF2-40B4-BE49-F238E27FC236}">
                <a16:creationId xmlns:a16="http://schemas.microsoft.com/office/drawing/2014/main" id="{37638A09-C006-4F68-BAE0-67AEE54B7C5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6869" name="Text Box 3">
            <a:extLst>
              <a:ext uri="{FF2B5EF4-FFF2-40B4-BE49-F238E27FC236}">
                <a16:creationId xmlns:a16="http://schemas.microsoft.com/office/drawing/2014/main" id="{AB9D232E-9E00-4183-B087-5EA0528D4214}"/>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018AB0F1-43C6-4DB3-A2F9-437BE00D7DBC}"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6870" name="Notizenplatzhalter 1">
            <a:extLst>
              <a:ext uri="{FF2B5EF4-FFF2-40B4-BE49-F238E27FC236}">
                <a16:creationId xmlns:a16="http://schemas.microsoft.com/office/drawing/2014/main" id="{E70E053F-78E0-4993-BE76-249D28D0A3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Schauen wir uns die globalen Wertschöpfungsströme an:</a:t>
            </a:r>
          </a:p>
          <a:p>
            <a:r>
              <a:rPr lang="de-DE" altLang="de-DE"/>
              <a:t>Die Grafik zeigt, dass 76% der asiatischen Gesamtschuhproduktion in andere Kontinente exportiert wird</a:t>
            </a:r>
          </a:p>
          <a:p>
            <a:r>
              <a:rPr lang="de-DE" altLang="de-DE"/>
              <a:t>und nur 24% am eigenen Kontinent abgesetzt werden. </a:t>
            </a:r>
          </a:p>
          <a:p>
            <a:r>
              <a:rPr lang="de-DE" altLang="de-DE"/>
              <a:t>Die in Europa produzierten Schuhe hingegen werden in Europa gehandelt und nur ein geringer Teil wird</a:t>
            </a:r>
          </a:p>
          <a:p>
            <a:r>
              <a:rPr lang="de-DE" altLang="de-DE"/>
              <a:t>in andere Kontinente exportiert. </a:t>
            </a:r>
          </a:p>
          <a:p>
            <a:r>
              <a:rPr lang="de-DE" altLang="de-DE" i="1"/>
              <a:t>Quelle: World Footwear Yearbook 2014, https://www.worldfootwear.com/publications/?documento=0/10750642&amp;fonte=ISSUU,</a:t>
            </a:r>
          </a:p>
          <a:p>
            <a:r>
              <a:rPr lang="de-DE" altLang="de-DE" i="1"/>
              <a:t>Zugriff 04.09.2019</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5FECC7B3-AA85-491C-8769-F3CD6C16345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74216383-5E9F-4509-B686-7E1AF117226F}" type="slidenum">
              <a:rPr lang="de-DE" altLang="de-DE" sz="1200" smtClean="0">
                <a:solidFill>
                  <a:srgbClr val="000000"/>
                </a:solidFill>
                <a:latin typeface="Times New Roman" panose="02020603050405020304" pitchFamily="18" charset="0"/>
                <a:ea typeface="MS PGothic" panose="020B0600070205080204" pitchFamily="34" charset="-128"/>
              </a:rPr>
              <a:pPr/>
              <a:t>13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8915" name="Rectangle 1">
            <a:extLst>
              <a:ext uri="{FF2B5EF4-FFF2-40B4-BE49-F238E27FC236}">
                <a16:creationId xmlns:a16="http://schemas.microsoft.com/office/drawing/2014/main" id="{F32C17C2-E83F-4EF3-B60C-1D78CE1D53B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8916" name="Text Box 2">
            <a:extLst>
              <a:ext uri="{FF2B5EF4-FFF2-40B4-BE49-F238E27FC236}">
                <a16:creationId xmlns:a16="http://schemas.microsoft.com/office/drawing/2014/main" id="{CAE8C042-5469-401A-97C2-5A63E9EDD63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8917" name="Text Box 3">
            <a:extLst>
              <a:ext uri="{FF2B5EF4-FFF2-40B4-BE49-F238E27FC236}">
                <a16:creationId xmlns:a16="http://schemas.microsoft.com/office/drawing/2014/main" id="{03447565-9C14-44C5-93AA-ABFA17E0C9C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E3798A16-AB9F-4112-9FF1-5EFDE5804CC6}"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8918" name="Notizenplatzhalter 1">
            <a:extLst>
              <a:ext uri="{FF2B5EF4-FFF2-40B4-BE49-F238E27FC236}">
                <a16:creationId xmlns:a16="http://schemas.microsoft.com/office/drawing/2014/main" id="{9E40410B-9577-4BDE-87C1-D08E193E75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b="1"/>
              <a:t>Antwort: </a:t>
            </a:r>
            <a:r>
              <a:rPr lang="de-DE" altLang="de-DE" b="1">
                <a:solidFill>
                  <a:srgbClr val="002060"/>
                </a:solidFill>
                <a:latin typeface="Calibri" panose="020F0502020204030204" pitchFamily="34" charset="0"/>
                <a:cs typeface="Calibri" panose="020F0502020204030204" pitchFamily="34" charset="0"/>
              </a:rPr>
              <a:t>c) 4,44 USD in China und 22,62 USD in Deutschland</a:t>
            </a:r>
            <a:endParaRPr lang="de-DE" altLang="de-DE" b="1"/>
          </a:p>
          <a:p>
            <a:r>
              <a:rPr lang="de-DE" altLang="de-DE"/>
              <a:t>Dem World Footwear Yearbook 2015 zufolge lag im Jahr 2014 der durchschnittliche Exportpreis</a:t>
            </a:r>
          </a:p>
          <a:p>
            <a:r>
              <a:rPr lang="de-DE" altLang="de-DE"/>
              <a:t>von Schuhen in China bei 4,44 USD und in Deutschland bei 22,62 USD.</a:t>
            </a:r>
          </a:p>
          <a:p>
            <a:r>
              <a:rPr lang="de-DE" altLang="de-DE" i="1"/>
              <a:t>Quelle: World Footwear Yearbook 2015, https://issuu.com/joanavazteixeira/docs/20150727_snapshot_2015, Zugriff 04.09.2019</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A8A59AA3-B3BF-4F7E-A5D3-ECC4C7FFB30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D2543AF7-8544-4697-963E-F72C5334C61E}" type="slidenum">
              <a:rPr lang="de-DE" altLang="de-DE" sz="1200" smtClean="0">
                <a:solidFill>
                  <a:srgbClr val="000000"/>
                </a:solidFill>
                <a:latin typeface="Times New Roman" panose="02020603050405020304" pitchFamily="18" charset="0"/>
                <a:ea typeface="MS PGothic" panose="020B0600070205080204" pitchFamily="34" charset="-128"/>
              </a:rPr>
              <a:pPr/>
              <a:t>14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0963" name="Rectangle 1">
            <a:extLst>
              <a:ext uri="{FF2B5EF4-FFF2-40B4-BE49-F238E27FC236}">
                <a16:creationId xmlns:a16="http://schemas.microsoft.com/office/drawing/2014/main" id="{0F820B91-039D-444B-97B5-5411EA9FA360}"/>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64" name="Text Box 2">
            <a:extLst>
              <a:ext uri="{FF2B5EF4-FFF2-40B4-BE49-F238E27FC236}">
                <a16:creationId xmlns:a16="http://schemas.microsoft.com/office/drawing/2014/main" id="{ACE1319D-5FF0-488F-BA5D-DADB20963A4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0965" name="Text Box 3">
            <a:extLst>
              <a:ext uri="{FF2B5EF4-FFF2-40B4-BE49-F238E27FC236}">
                <a16:creationId xmlns:a16="http://schemas.microsoft.com/office/drawing/2014/main" id="{47CCE12B-E598-4EA6-AD9F-5269A152319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954F92A2-CCDA-4DBB-B221-63BAC620A3CF}"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0966" name="Notizenplatzhalter 1">
            <a:extLst>
              <a:ext uri="{FF2B5EF4-FFF2-40B4-BE49-F238E27FC236}">
                <a16:creationId xmlns:a16="http://schemas.microsoft.com/office/drawing/2014/main" id="{37A5F2B7-925E-4633-A1DF-44F451A0996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Hier eine Übersicht über durchschnittliche Exportpreise eines Paar Schuhs nach Ländern  im Jahr 2014.</a:t>
            </a:r>
          </a:p>
          <a:p>
            <a:r>
              <a:rPr lang="de-DE" altLang="de-DE"/>
              <a:t>Verglichen werden die 15 Hauptexportländer von Schuhen (gemessen am gehandelten Wert).</a:t>
            </a:r>
          </a:p>
          <a:p>
            <a:r>
              <a:rPr lang="de-DE" altLang="de-DE" i="1"/>
              <a:t>Quelle: World Footwear Yearbook 2015, https://issuu.com/joanavazteixeira/docs/20150727_snapshot_2015, Zugriff 04.09.2019</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573D2E71-4260-4EED-8206-928DBA068DA3}"/>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CC7210C3-16B1-4E76-AB3C-DB68CD004381}" type="slidenum">
              <a:rPr lang="de-DE" altLang="de-DE" sz="1200" smtClean="0">
                <a:solidFill>
                  <a:srgbClr val="000000"/>
                </a:solidFill>
                <a:latin typeface="Times New Roman" panose="02020603050405020304" pitchFamily="18" charset="0"/>
                <a:ea typeface="MS PGothic" panose="020B0600070205080204" pitchFamily="34" charset="-128"/>
              </a:rPr>
              <a:pPr/>
              <a:t>15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3011" name="Rectangle 1">
            <a:extLst>
              <a:ext uri="{FF2B5EF4-FFF2-40B4-BE49-F238E27FC236}">
                <a16:creationId xmlns:a16="http://schemas.microsoft.com/office/drawing/2014/main" id="{BCF1C683-ECFD-437C-907E-522F70672237}"/>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3012" name="Text Box 2">
            <a:extLst>
              <a:ext uri="{FF2B5EF4-FFF2-40B4-BE49-F238E27FC236}">
                <a16:creationId xmlns:a16="http://schemas.microsoft.com/office/drawing/2014/main" id="{5EE70B81-AD26-4EB9-BD9B-A0F3E47119F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3013" name="Text Box 3">
            <a:extLst>
              <a:ext uri="{FF2B5EF4-FFF2-40B4-BE49-F238E27FC236}">
                <a16:creationId xmlns:a16="http://schemas.microsoft.com/office/drawing/2014/main" id="{7F86C963-4843-4FEA-9A62-D80564C02DC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B0160262-3576-4140-8DE8-BC02C7CB0D61}"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0CC785BB-BE78-45A3-9516-9C0F57F462EE}"/>
              </a:ext>
            </a:extLst>
          </p:cNvPr>
          <p:cNvSpPr>
            <a:spLocks noGrp="1" noChangeArrowheads="1"/>
          </p:cNvSpPr>
          <p:nvPr>
            <p:ph type="body" idx="1"/>
          </p:nvPr>
        </p:nvSpPr>
        <p:spPr>
          <a:ln/>
        </p:spPr>
        <p:txBody>
          <a:bodyPr/>
          <a:lstStyle/>
          <a:p>
            <a:pPr>
              <a:defRPr/>
            </a:pPr>
            <a:r>
              <a:rPr lang="de-DE" altLang="de-DE" dirty="0"/>
              <a:t>Im Rahmen einer Masterarbeit an der Uni Hohenheim wurde 2013 untersucht, wieviel der Wertschöpfung </a:t>
            </a:r>
          </a:p>
          <a:p>
            <a:pPr>
              <a:defRPr/>
            </a:pPr>
            <a:r>
              <a:rPr lang="de-DE" altLang="de-DE" dirty="0"/>
              <a:t>eines adidas-Laufschuhs in der Höhe von 120 € auf welchen Teil der Wertschöpfungskette entfallen. </a:t>
            </a:r>
          </a:p>
          <a:p>
            <a:pPr>
              <a:defRPr/>
            </a:pPr>
            <a:r>
              <a:rPr lang="de-DE" altLang="de-DE" dirty="0"/>
              <a:t>Es handelt sich um einen Schuh, der durch die Firma Yue </a:t>
            </a:r>
            <a:r>
              <a:rPr lang="de-DE" altLang="de-DE" dirty="0" err="1"/>
              <a:t>Yuen</a:t>
            </a:r>
            <a:r>
              <a:rPr lang="de-DE" altLang="de-DE" dirty="0"/>
              <a:t> in China produziert</a:t>
            </a:r>
          </a:p>
          <a:p>
            <a:pPr>
              <a:defRPr/>
            </a:pPr>
            <a:r>
              <a:rPr lang="de-DE" altLang="de-DE" dirty="0"/>
              <a:t>und in einem Intersportgeschäft in Deutschland verkauft wurde.</a:t>
            </a:r>
          </a:p>
          <a:p>
            <a:pPr>
              <a:defRPr/>
            </a:pPr>
            <a:r>
              <a:rPr lang="de-DE" altLang="de-DE" dirty="0"/>
              <a:t>Der Kunde bezahlt an den Einzelhändler 120 Euro, dieser an den Zwischenhändler 55 Euro.</a:t>
            </a:r>
          </a:p>
          <a:p>
            <a:pPr>
              <a:defRPr/>
            </a:pPr>
            <a:r>
              <a:rPr lang="de-DE" altLang="de-DE" dirty="0"/>
              <a:t>Der Zwischenhändler bezahlt 50 Euro an das Markenunternehmen, welches das Paar Schuhe für 20 Euro vom Produzenten kauft.</a:t>
            </a:r>
          </a:p>
          <a:p>
            <a:pPr>
              <a:defRPr/>
            </a:pPr>
            <a:r>
              <a:rPr lang="de-DE" altLang="de-DE" dirty="0"/>
              <a:t>Nur etwa 2% des Endpreises fließen in die Löhne derjenigen, die den Schuh herstellen (Lohnkosten im Zulieferbetrieb).</a:t>
            </a:r>
          </a:p>
          <a:p>
            <a:pPr>
              <a:defRPr/>
            </a:pPr>
            <a:r>
              <a:rPr lang="de-DE" altLang="de-DE" dirty="0"/>
              <a:t>Ein Großteil der Wertschöpfung findet also nicht in den Produktionsländern statt, sondern dort, wo die so </a:t>
            </a:r>
            <a:r>
              <a:rPr lang="de-DE" altLang="de-DE" dirty="0" err="1"/>
              <a:t>gennanten</a:t>
            </a:r>
            <a:endParaRPr lang="de-DE" altLang="de-DE" dirty="0"/>
          </a:p>
          <a:p>
            <a:pPr>
              <a:defRPr/>
            </a:pPr>
            <a:r>
              <a:rPr lang="de-DE" altLang="de-DE" dirty="0"/>
              <a:t>immateriellen Wertschöpfungsaktivitäten, wie z. B. Werbung und Design, vollzogen werden.</a:t>
            </a:r>
          </a:p>
          <a:p>
            <a:pPr>
              <a:defRPr/>
            </a:pPr>
            <a:endParaRPr lang="de-DE" altLang="de-DE" dirty="0"/>
          </a:p>
          <a:p>
            <a:pPr>
              <a:defRPr/>
            </a:pPr>
            <a:r>
              <a:rPr lang="de-DE" altLang="de-DE" i="1" dirty="0"/>
              <a:t>Aspekte und Besonderheiten dieser Analyse: </a:t>
            </a:r>
          </a:p>
          <a:p>
            <a:pPr marL="171450" indent="-171450">
              <a:buFont typeface="Arial" panose="020B0604020202020204" pitchFamily="34" charset="0"/>
              <a:buChar char="•"/>
              <a:defRPr/>
            </a:pPr>
            <a:r>
              <a:rPr lang="de-DE" altLang="de-DE" i="1" dirty="0"/>
              <a:t>Große Zulieferer wie Yue </a:t>
            </a:r>
            <a:r>
              <a:rPr lang="de-DE" altLang="de-DE" i="1" dirty="0" err="1"/>
              <a:t>Yuen</a:t>
            </a:r>
            <a:r>
              <a:rPr lang="de-DE" altLang="de-DE" i="1" dirty="0"/>
              <a:t> haben inzwischen eine gute Verhandlungsposition gegenüber den Markenunternehmen,</a:t>
            </a:r>
          </a:p>
          <a:p>
            <a:pPr>
              <a:buFont typeface="Arial" panose="020B0604020202020204" pitchFamily="34" charset="0"/>
              <a:buNone/>
              <a:defRPr/>
            </a:pPr>
            <a:r>
              <a:rPr lang="de-DE" altLang="de-DE" i="1" dirty="0"/>
              <a:t>weshalb der Gewinn in der Produktion hier höher ausfällt als bei vielen Preisanalysen, die aus der textilen Kette bekannt sind. </a:t>
            </a:r>
          </a:p>
          <a:p>
            <a:pPr marL="171450" indent="-171450">
              <a:buFont typeface="Arial" panose="020B0604020202020204" pitchFamily="34" charset="0"/>
              <a:buChar char="•"/>
              <a:defRPr/>
            </a:pPr>
            <a:r>
              <a:rPr lang="de-DE" altLang="de-DE" i="1" dirty="0"/>
              <a:t>Besonders an der Sportschuhbranche ist zudem, dass hohe Fixkosten für die Anschaffung technischer</a:t>
            </a:r>
          </a:p>
          <a:p>
            <a:pPr>
              <a:buFont typeface="Arial" panose="020B0604020202020204" pitchFamily="34" charset="0"/>
              <a:buNone/>
              <a:defRPr/>
            </a:pPr>
            <a:r>
              <a:rPr lang="de-DE" altLang="de-DE" i="1" dirty="0"/>
              <a:t>Produktionsausstattung anfallen, was die Produktion kapitalintensiver macht als andere Textilzweige. </a:t>
            </a:r>
          </a:p>
          <a:p>
            <a:pPr marL="171450" indent="-171450">
              <a:buFont typeface="Arial" panose="020B0604020202020204" pitchFamily="34" charset="0"/>
              <a:buChar char="•"/>
              <a:defRPr/>
            </a:pPr>
            <a:r>
              <a:rPr lang="de-DE" altLang="de-DE" i="1" dirty="0"/>
              <a:t>Bei Laufschuhen sind auch die Ausgaben für die Entwicklung (z.B. Dämpfungstechnologien) höher als bei</a:t>
            </a:r>
          </a:p>
          <a:p>
            <a:pPr>
              <a:defRPr/>
            </a:pPr>
            <a:r>
              <a:rPr lang="de-DE" altLang="de-DE" i="1" dirty="0"/>
              <a:t>anderen Schuhen, ebenso die Marketingausgaben - die Hersteller stehen unter hohem Innovationsdruck. </a:t>
            </a:r>
          </a:p>
          <a:p>
            <a:pPr marL="171450" indent="-171450">
              <a:buFont typeface="Arial" panose="020B0604020202020204" pitchFamily="34" charset="0"/>
              <a:buChar char="•"/>
              <a:defRPr/>
            </a:pPr>
            <a:r>
              <a:rPr lang="de-DE" altLang="de-DE" i="1" dirty="0"/>
              <a:t>Beim hohen Wertschöpfungsanteil des Einzelhandels ist allerdings zu beachten,</a:t>
            </a:r>
          </a:p>
          <a:p>
            <a:pPr>
              <a:buFont typeface="Arial" panose="020B0604020202020204" pitchFamily="34" charset="0"/>
              <a:buNone/>
              <a:defRPr/>
            </a:pPr>
            <a:r>
              <a:rPr lang="de-DE" altLang="de-DE" i="1" dirty="0"/>
              <a:t>dass hier auch Mieten und Personal bezahlt werden.</a:t>
            </a:r>
          </a:p>
          <a:p>
            <a:pPr>
              <a:buFont typeface="Arial" panose="020B0604020202020204" pitchFamily="34" charset="0"/>
              <a:buNone/>
              <a:defRPr/>
            </a:pPr>
            <a:endParaRPr lang="de-DE" altLang="de-DE" i="1" dirty="0"/>
          </a:p>
          <a:p>
            <a:pPr>
              <a:buFont typeface="Arial" panose="020B0604020202020204" pitchFamily="34" charset="0"/>
              <a:buNone/>
              <a:defRPr/>
            </a:pPr>
            <a:r>
              <a:rPr lang="de-DE" altLang="de-DE" i="1" dirty="0"/>
              <a:t>Quelle: Südwind (2015): Wo der Schuh drückt– Auswirkungen des globalen Schuhhandels auf Preise, Löhne und Arbeitsbedingungen,</a:t>
            </a:r>
          </a:p>
          <a:p>
            <a:pPr>
              <a:buFont typeface="Arial" panose="020B0604020202020204" pitchFamily="34" charset="0"/>
              <a:buNone/>
              <a:defRPr/>
            </a:pPr>
            <a:r>
              <a:rPr lang="de-DE" altLang="de-DE" i="1" dirty="0"/>
              <a:t>https://saubere-kleidung.de/wp-content/uploads/2017/11/2015-17-FS-Wo-der-Schuh-drueckt.pdf,</a:t>
            </a:r>
          </a:p>
          <a:p>
            <a:pPr>
              <a:buFont typeface="Arial" panose="020B0604020202020204" pitchFamily="34" charset="0"/>
              <a:buNone/>
              <a:defRPr/>
            </a:pPr>
            <a:r>
              <a:rPr lang="de-DE" altLang="de-DE" i="1" dirty="0"/>
              <a:t>Zugriff 26.09.2019</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ED38F319-074A-4B4A-AF33-7C84AC92E17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9500778D-EE39-419C-8B8F-2310A5EE146F}" type="slidenum">
              <a:rPr lang="de-DE" altLang="de-DE" sz="1200" smtClean="0">
                <a:solidFill>
                  <a:srgbClr val="000000"/>
                </a:solidFill>
                <a:latin typeface="Times New Roman" panose="02020603050405020304" pitchFamily="18" charset="0"/>
                <a:ea typeface="MS PGothic" panose="020B0600070205080204" pitchFamily="34" charset="-128"/>
              </a:rPr>
              <a:pPr/>
              <a:t>16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5059" name="Rectangle 1">
            <a:extLst>
              <a:ext uri="{FF2B5EF4-FFF2-40B4-BE49-F238E27FC236}">
                <a16:creationId xmlns:a16="http://schemas.microsoft.com/office/drawing/2014/main" id="{F5A6779D-A0D5-420E-A87B-88FDA984E609}"/>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5060" name="Text Box 2">
            <a:extLst>
              <a:ext uri="{FF2B5EF4-FFF2-40B4-BE49-F238E27FC236}">
                <a16:creationId xmlns:a16="http://schemas.microsoft.com/office/drawing/2014/main" id="{6F84D009-1AAA-4353-8BA0-2A4726C085A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5061" name="Text Box 3">
            <a:extLst>
              <a:ext uri="{FF2B5EF4-FFF2-40B4-BE49-F238E27FC236}">
                <a16:creationId xmlns:a16="http://schemas.microsoft.com/office/drawing/2014/main" id="{28AF0E71-5F9F-4A74-B4AF-2E8BE76A3263}"/>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E6587222-D97C-4226-8D37-A11B66A08422}"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5062" name="Notizenplatzhalter 1">
            <a:extLst>
              <a:ext uri="{FF2B5EF4-FFF2-40B4-BE49-F238E27FC236}">
                <a16:creationId xmlns:a16="http://schemas.microsoft.com/office/drawing/2014/main" id="{F8A85018-5DFF-4748-82BA-482969925BC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b="1"/>
              <a:t>Antwort:  </a:t>
            </a:r>
            <a:r>
              <a:rPr lang="pt-BR" altLang="de-DE" b="1">
                <a:solidFill>
                  <a:srgbClr val="002060"/>
                </a:solidFill>
                <a:latin typeface="Calibri" panose="020F0502020204030204" pitchFamily="34" charset="0"/>
                <a:cs typeface="Calibri" panose="020F0502020204030204" pitchFamily="34" charset="0"/>
              </a:rPr>
              <a:t>c) 360</a:t>
            </a:r>
            <a:r>
              <a:rPr lang="de-DE" altLang="de-DE" b="1">
                <a:solidFill>
                  <a:srgbClr val="003366"/>
                </a:solidFill>
                <a:latin typeface="Calibri" panose="020F0502020204030204" pitchFamily="34" charset="0"/>
                <a:cs typeface="Calibri" panose="020F0502020204030204" pitchFamily="34" charset="0"/>
              </a:rPr>
              <a:t> Arbeitsschritte</a:t>
            </a:r>
            <a:endParaRPr lang="de-DE" altLang="de-DE"/>
          </a:p>
          <a:p>
            <a:r>
              <a:rPr lang="de-DE" altLang="de-DE"/>
              <a:t>Als Beispiel diente dabei der Laufschuh Gel Kayano von Asics. </a:t>
            </a:r>
          </a:p>
          <a:p>
            <a:r>
              <a:rPr lang="de-DE" altLang="de-DE"/>
              <a:t>Er besteht aus 26 Materialien und 65 Einzelstücken. </a:t>
            </a:r>
          </a:p>
          <a:p>
            <a:endParaRPr lang="de-DE" altLang="de-DE"/>
          </a:p>
          <a:p>
            <a:r>
              <a:rPr lang="de-DE" altLang="de-DE"/>
              <a:t>Da die Herstellung von Sportschuhen sehr arbeits- und beschäftigungsintensiv ist,</a:t>
            </a:r>
          </a:p>
          <a:p>
            <a:r>
              <a:rPr lang="de-DE" altLang="de-DE"/>
              <a:t>beträgt das Verhältnis von Arbeiter_innen, die in den Markenunternehmen angestellt sind,</a:t>
            </a:r>
          </a:p>
          <a:p>
            <a:r>
              <a:rPr lang="de-DE" altLang="de-DE"/>
              <a:t>zu jenen in der Produktion etwa 1:20.</a:t>
            </a:r>
          </a:p>
          <a:p>
            <a:r>
              <a:rPr lang="de-DE" altLang="de-DE"/>
              <a:t>In der Produktion ist jede_r Arbeiter_in meist für wenige Fertigungsschritte zuständig. </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4017CE5B-3B36-42E2-8DAD-CF2D8F12275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59973A2A-6937-4A4D-AC1C-3525DF7B1391}" type="slidenum">
              <a:rPr lang="de-DE" altLang="de-DE" sz="1200" smtClean="0">
                <a:solidFill>
                  <a:srgbClr val="000000"/>
                </a:solidFill>
                <a:latin typeface="Times New Roman" panose="02020603050405020304" pitchFamily="18" charset="0"/>
                <a:ea typeface="MS PGothic" panose="020B0600070205080204" pitchFamily="34" charset="-128"/>
              </a:rPr>
              <a:pPr/>
              <a:t>17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7107" name="Rectangle 1">
            <a:extLst>
              <a:ext uri="{FF2B5EF4-FFF2-40B4-BE49-F238E27FC236}">
                <a16:creationId xmlns:a16="http://schemas.microsoft.com/office/drawing/2014/main" id="{BE9472B1-F248-402D-9C7B-04B605B788ED}"/>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8" name="Text Box 2">
            <a:extLst>
              <a:ext uri="{FF2B5EF4-FFF2-40B4-BE49-F238E27FC236}">
                <a16:creationId xmlns:a16="http://schemas.microsoft.com/office/drawing/2014/main" id="{9997BEA1-9333-4AB6-A89F-AB4917B74137}"/>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7109" name="Text Box 3">
            <a:extLst>
              <a:ext uri="{FF2B5EF4-FFF2-40B4-BE49-F238E27FC236}">
                <a16:creationId xmlns:a16="http://schemas.microsoft.com/office/drawing/2014/main" id="{A57CE7E7-AA76-4D94-8C5B-D902B1B0FC40}"/>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4CE39383-6647-4B56-93D8-90DD74CD398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BBB56B8C-8F83-45A1-96DF-B2C70FB7B798}"/>
              </a:ext>
            </a:extLst>
          </p:cNvPr>
          <p:cNvSpPr>
            <a:spLocks noGrp="1" noChangeArrowheads="1"/>
          </p:cNvSpPr>
          <p:nvPr>
            <p:ph type="body" idx="1"/>
          </p:nvPr>
        </p:nvSpPr>
        <p:spPr>
          <a:ln/>
        </p:spPr>
        <p:txBody>
          <a:bodyPr/>
          <a:lstStyle/>
          <a:p>
            <a:pPr>
              <a:defRPr/>
            </a:pPr>
            <a:r>
              <a:rPr lang="de-DE" altLang="de-DE" dirty="0"/>
              <a:t>Schauen wir zuletzt – auch für eine Verortung der heutigen Einzeleinheiten –</a:t>
            </a:r>
          </a:p>
          <a:p>
            <a:pPr>
              <a:defRPr/>
            </a:pPr>
            <a:r>
              <a:rPr lang="de-DE" altLang="de-DE" dirty="0"/>
              <a:t>auf die gesamte Wertschöpfungskette eines Schuhs.</a:t>
            </a:r>
          </a:p>
          <a:p>
            <a:pPr>
              <a:defRPr/>
            </a:pPr>
            <a:endParaRPr lang="de-DE" altLang="de-DE" dirty="0"/>
          </a:p>
          <a:p>
            <a:pPr marL="171450" indent="-171450">
              <a:buFont typeface="Arial" panose="020B0604020202020204" pitchFamily="34" charset="0"/>
              <a:buChar char="•"/>
              <a:defRPr/>
            </a:pPr>
            <a:r>
              <a:rPr lang="de-DE" altLang="de-DE" dirty="0"/>
              <a:t>Der erste Schritt findet beim Markenunternehmen statt und besteht v.a. aus Forschungs- und Entwicklungsaktivitäten. </a:t>
            </a:r>
          </a:p>
          <a:p>
            <a:pPr>
              <a:defRPr/>
            </a:pPr>
            <a:r>
              <a:rPr lang="de-DE" altLang="de-DE" dirty="0"/>
              <a:t>Der eigentliche Entwicklungsprozess eines Schuhs beginnt etwa 18 Monate vor Verkaufsstart</a:t>
            </a:r>
          </a:p>
          <a:p>
            <a:pPr>
              <a:defRPr/>
            </a:pPr>
            <a:r>
              <a:rPr lang="de-DE" altLang="de-DE" dirty="0"/>
              <a:t>beim Produktmanager im Markenunternehmen. </a:t>
            </a:r>
          </a:p>
          <a:p>
            <a:pPr>
              <a:defRPr/>
            </a:pPr>
            <a:r>
              <a:rPr lang="de-DE" altLang="de-DE" dirty="0"/>
              <a:t>Bei manchen besonders aufwendigen Markenschuhen kann der Prozess sogar 24 Monate vor Markteinführung beginnen. </a:t>
            </a:r>
          </a:p>
          <a:p>
            <a:pPr>
              <a:buFontTx/>
              <a:buNone/>
              <a:defRPr/>
            </a:pPr>
            <a:endParaRPr lang="de-DE" altLang="de-DE" dirty="0"/>
          </a:p>
          <a:p>
            <a:pPr marL="171450" indent="-171450">
              <a:buFont typeface="Arial" panose="020B0604020202020204" pitchFamily="34" charset="0"/>
              <a:buChar char="•"/>
              <a:defRPr/>
            </a:pPr>
            <a:r>
              <a:rPr lang="de-DE" altLang="de-DE" dirty="0"/>
              <a:t>Die Schuhproduktion lässt sich unterteilen in die vorgelagerten Stufen der Wertschöpfungskette,</a:t>
            </a:r>
          </a:p>
          <a:p>
            <a:pPr>
              <a:buFont typeface="Arial" panose="020B0604020202020204" pitchFamily="34" charset="0"/>
              <a:buNone/>
              <a:defRPr/>
            </a:pPr>
            <a:r>
              <a:rPr lang="de-DE" altLang="de-DE" dirty="0"/>
              <a:t>also die Verarbeitung der Rohmaterialien wie z.B. Leder einerseits und in das eigentliche Anfertigen der Schuhe,</a:t>
            </a:r>
          </a:p>
          <a:p>
            <a:pPr>
              <a:buFont typeface="Arial" panose="020B0604020202020204" pitchFamily="34" charset="0"/>
              <a:buNone/>
              <a:defRPr/>
            </a:pPr>
            <a:r>
              <a:rPr lang="de-DE" altLang="de-DE" dirty="0"/>
              <a:t>also z.B. das Zuschneiden, Nähen und Kleben der verschiedenen Komponenten andererseits.</a:t>
            </a:r>
          </a:p>
          <a:p>
            <a:pPr>
              <a:buFont typeface="Arial" panose="020B0604020202020204" pitchFamily="34" charset="0"/>
              <a:buNone/>
              <a:defRPr/>
            </a:pPr>
            <a:r>
              <a:rPr lang="de-DE" altLang="de-DE" dirty="0"/>
              <a:t>Allein bei der Ledergerbung wird unterteilt in verschiedene Schritte des Gerbens, Bleichens und Zuschneidens. </a:t>
            </a:r>
          </a:p>
          <a:p>
            <a:pPr>
              <a:defRPr/>
            </a:pPr>
            <a:r>
              <a:rPr lang="de-DE" altLang="de-DE" dirty="0"/>
              <a:t>Beim Anfertigen der Schuhe muss wiederum unterschieden werden zwischen den oftmals maschinellen Arbeiten, die in Fabriken getätigt </a:t>
            </a:r>
          </a:p>
          <a:p>
            <a:pPr>
              <a:defRPr/>
            </a:pPr>
            <a:r>
              <a:rPr lang="de-DE" altLang="de-DE" dirty="0"/>
              <a:t>werden und den äußerst arbeitsintensiven Schritten, die meist in Heimarbeit verrichtet werden.</a:t>
            </a:r>
          </a:p>
          <a:p>
            <a:pPr>
              <a:defRPr/>
            </a:pPr>
            <a:r>
              <a:rPr lang="de-DE" altLang="de-DE" dirty="0"/>
              <a:t>Oftmals wird der gesamte Schuh in einer Fabrik gefertigt und nur ein Produktionsschritt, z.B. das Nähen des Oberteils,</a:t>
            </a:r>
          </a:p>
          <a:p>
            <a:pPr>
              <a:defRPr/>
            </a:pPr>
            <a:r>
              <a:rPr lang="de-DE" altLang="de-DE" dirty="0"/>
              <a:t>wird von </a:t>
            </a:r>
            <a:r>
              <a:rPr lang="de-DE" altLang="de-DE" dirty="0" err="1"/>
              <a:t>Heimarbeiter_innen</a:t>
            </a:r>
            <a:r>
              <a:rPr lang="de-DE" altLang="de-DE" dirty="0"/>
              <a:t> in Handarbeit getätigt.</a:t>
            </a:r>
          </a:p>
          <a:p>
            <a:pPr>
              <a:buFontTx/>
              <a:buNone/>
              <a:defRPr/>
            </a:pPr>
            <a:endParaRPr lang="de-DE" altLang="de-DE" dirty="0"/>
          </a:p>
          <a:p>
            <a:pPr>
              <a:buFontTx/>
              <a:buNone/>
              <a:defRPr/>
            </a:pPr>
            <a:r>
              <a:rPr lang="de-DE" altLang="de-DE" i="1" dirty="0"/>
              <a:t>Keine weiteren Erklärungen für Transport/Logistik</a:t>
            </a:r>
          </a:p>
          <a:p>
            <a:pPr>
              <a:buFontTx/>
              <a:buNone/>
              <a:defRPr/>
            </a:pPr>
            <a:endParaRPr lang="de-DE" altLang="de-DE" dirty="0"/>
          </a:p>
          <a:p>
            <a:pPr marL="171450" indent="-171450">
              <a:buFont typeface="Arial" panose="020B0604020202020204" pitchFamily="34" charset="0"/>
              <a:buChar char="•"/>
              <a:defRPr/>
            </a:pPr>
            <a:r>
              <a:rPr lang="de-DE" altLang="de-DE" dirty="0"/>
              <a:t>Am Ende der Wertschöpfungskette stehen die verschiedenen Händler, die die Schuhe an den/die </a:t>
            </a:r>
            <a:r>
              <a:rPr lang="de-DE" altLang="de-DE" dirty="0" err="1"/>
              <a:t>Endkund_innen</a:t>
            </a:r>
            <a:r>
              <a:rPr lang="de-DE" altLang="de-DE" dirty="0"/>
              <a:t> verkaufen. Oft wird der </a:t>
            </a:r>
          </a:p>
          <a:p>
            <a:pPr>
              <a:defRPr/>
            </a:pPr>
            <a:r>
              <a:rPr lang="de-DE" altLang="de-DE" dirty="0"/>
              <a:t>Schuh sechs bis neun Monate vor Markteinführung auf den Order-Messen der Einzelhändler präsentiert.</a:t>
            </a:r>
          </a:p>
          <a:p>
            <a:pPr>
              <a:defRPr/>
            </a:pPr>
            <a:r>
              <a:rPr lang="de-DE" altLang="de-DE" dirty="0"/>
              <a:t>Hierbei ist entscheidend, wie viele Bestellungen die Einzelhändler aufgeben. Nur wenn die Bestellungen eine gewisse Schwelle überschreiten,</a:t>
            </a:r>
          </a:p>
          <a:p>
            <a:pPr>
              <a:defRPr/>
            </a:pPr>
            <a:r>
              <a:rPr lang="de-DE" altLang="de-DE" dirty="0"/>
              <a:t>wird der Schuh beim Hersteller in Auftrag gegeben. </a:t>
            </a:r>
          </a:p>
          <a:p>
            <a:pPr>
              <a:defRPr/>
            </a:pPr>
            <a:endParaRPr lang="de-DE" altLang="de-DE" dirty="0"/>
          </a:p>
          <a:p>
            <a:pPr>
              <a:defRPr/>
            </a:pPr>
            <a:r>
              <a:rPr lang="de-DE" altLang="de-DE" dirty="0"/>
              <a:t>Wir beschäftigen uns gleich zunächst mit der vorgelagerten Stufe der Wertschöpfungskette, nämlich der Lederproduktion bei Lederschuhen.</a:t>
            </a:r>
          </a:p>
          <a:p>
            <a:pPr>
              <a:defRPr/>
            </a:pPr>
            <a:r>
              <a:rPr lang="de-DE" altLang="de-DE" dirty="0"/>
              <a:t>Herausforderungen für Umwelt und Menschenrechte gibt es natürlich auch in der Produktion anderer Grundmaterialien</a:t>
            </a:r>
          </a:p>
          <a:p>
            <a:pPr>
              <a:defRPr/>
            </a:pPr>
            <a:r>
              <a:rPr lang="de-DE" altLang="de-DE" dirty="0"/>
              <a:t>wie Gummi, Kautschuk oder Baumwolle.</a:t>
            </a:r>
          </a:p>
          <a:p>
            <a:pPr>
              <a:defRPr/>
            </a:pPr>
            <a:r>
              <a:rPr lang="de-DE" altLang="de-DE" dirty="0"/>
              <a:t>Wir haben die Lederproduktion gewählt, weil hier besonders gravierende und lange wenig beachtete Probleme bestehen </a:t>
            </a:r>
          </a:p>
          <a:p>
            <a:pPr>
              <a:defRPr/>
            </a:pPr>
            <a:r>
              <a:rPr lang="de-DE" altLang="de-DE" dirty="0"/>
              <a:t>und weil mit Lederschuhen weiterhin der größte Umsatz gemacht wird.</a:t>
            </a:r>
          </a:p>
          <a:p>
            <a:pPr>
              <a:defRPr/>
            </a:pPr>
            <a:endParaRPr lang="de-DE" altLang="de-DE" dirty="0"/>
          </a:p>
          <a:p>
            <a:pPr>
              <a:defRPr/>
            </a:pPr>
            <a:r>
              <a:rPr lang="de-DE" altLang="de-DE" dirty="0"/>
              <a:t>Im späteren Verlauf des Workshops beschäftigen wir uns dann mit den Herausforderungen in der Anfertigung</a:t>
            </a:r>
          </a:p>
          <a:p>
            <a:pPr>
              <a:defRPr/>
            </a:pPr>
            <a:r>
              <a:rPr lang="de-DE" altLang="de-DE" dirty="0"/>
              <a:t>und das sowohl in Schuhfabriken als auch in Heimarbeit.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3C88AC53-73FB-4F7F-8030-BBB47175323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AE290FF6-EC3B-4056-9284-7ABE0EEFEF65}" type="slidenum">
              <a:rPr lang="de-DE" altLang="de-DE" sz="1200" smtClean="0">
                <a:solidFill>
                  <a:srgbClr val="000000"/>
                </a:solidFill>
                <a:latin typeface="Times New Roman" panose="02020603050405020304" pitchFamily="18" charset="0"/>
                <a:ea typeface="MS PGothic" panose="020B0600070205080204" pitchFamily="34" charset="-128"/>
              </a:rPr>
              <a:pPr/>
              <a:t>18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49155" name="Rectangle 1">
            <a:extLst>
              <a:ext uri="{FF2B5EF4-FFF2-40B4-BE49-F238E27FC236}">
                <a16:creationId xmlns:a16="http://schemas.microsoft.com/office/drawing/2014/main" id="{0292FF0C-F53D-4381-8A01-8C7E1B09A3E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9156" name="Text Box 2">
            <a:extLst>
              <a:ext uri="{FF2B5EF4-FFF2-40B4-BE49-F238E27FC236}">
                <a16:creationId xmlns:a16="http://schemas.microsoft.com/office/drawing/2014/main" id="{3D3CF42E-D0B3-4F0E-86CB-5D3C0116A461}"/>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49157" name="Text Box 3">
            <a:extLst>
              <a:ext uri="{FF2B5EF4-FFF2-40B4-BE49-F238E27FC236}">
                <a16:creationId xmlns:a16="http://schemas.microsoft.com/office/drawing/2014/main" id="{C16B9D3A-CE03-400D-A1CB-26FD4F545B1C}"/>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742BE795-C1EE-4607-B5CC-C6DE0BE0FBF8}"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49158" name="Notizenplatzhalter 1">
            <a:extLst>
              <a:ext uri="{FF2B5EF4-FFF2-40B4-BE49-F238E27FC236}">
                <a16:creationId xmlns:a16="http://schemas.microsoft.com/office/drawing/2014/main" id="{C0D01B93-395E-41BE-B98E-FAD6AEA95DF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Kurz zum Markt für Leder: </a:t>
            </a:r>
          </a:p>
          <a:p>
            <a:r>
              <a:rPr lang="de-DE" altLang="de-DE"/>
              <a:t>Größtes Leder produzierendes Land ist mit Abstand China, gefolgt von Brasilien, Russland, Italien, Südkoera, Indien, Argentinien und den USA.</a:t>
            </a:r>
          </a:p>
          <a:p>
            <a:r>
              <a:rPr lang="de-DE" altLang="de-DE"/>
              <a:t>Gerbereien finden sich natürlich in jenen Ländern, in denen auch die Fleischproduktion hoch ist und entsprechend viele Rohhäute anfallen.</a:t>
            </a:r>
          </a:p>
          <a:p>
            <a:r>
              <a:rPr lang="de-DE" altLang="de-DE"/>
              <a:t>Rohhäute werden aber auch exportiert, z.B. aus Brasilien als Land mit einer hohen Rinderhaltung nach Italien. </a:t>
            </a:r>
          </a:p>
          <a:p>
            <a:r>
              <a:rPr lang="de-DE" altLang="de-DE"/>
              <a:t>Der Anteil gehandelter Lederschuhe sinkt in der Stückzahl zugunsten des Anteils anderer Schuhformen und liegt derzeit bei 21%. </a:t>
            </a:r>
          </a:p>
          <a:p>
            <a:r>
              <a:rPr lang="de-DE" altLang="de-DE"/>
              <a:t>Da sich für Lederschuhe der höchste Preis erzielen lässt, ist der gehandelte monetäre Wert von Lederschuhen aber immer noch</a:t>
            </a:r>
          </a:p>
          <a:p>
            <a:r>
              <a:rPr lang="de-DE" altLang="de-DE"/>
              <a:t>am höchsten und liegt im globalen Schuhmarkt bei etwa 50%. </a:t>
            </a:r>
          </a:p>
          <a:p>
            <a:r>
              <a:rPr lang="de-DE" altLang="de-DE" i="1"/>
              <a:t>Quelle: http://www.fao.org/3/a-i5599e.pdf, Zugriff 02.05.2019</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4FFDC42E-C760-475C-BFB1-EB69252C1FD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98F37239-EC46-497A-AABE-2F6145B672AF}" type="slidenum">
              <a:rPr lang="de-DE" altLang="de-DE" sz="1200" smtClean="0">
                <a:solidFill>
                  <a:srgbClr val="000000"/>
                </a:solidFill>
                <a:latin typeface="Times New Roman" panose="02020603050405020304" pitchFamily="18" charset="0"/>
                <a:ea typeface="MS PGothic" panose="020B0600070205080204" pitchFamily="34" charset="-128"/>
              </a:rPr>
              <a:pPr/>
              <a:t>19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1203" name="Text Box 1">
            <a:extLst>
              <a:ext uri="{FF2B5EF4-FFF2-40B4-BE49-F238E27FC236}">
                <a16:creationId xmlns:a16="http://schemas.microsoft.com/office/drawing/2014/main" id="{884F4328-FBA7-4DE9-8C14-963B99467C3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5E73B7FC-6E6C-434A-A94F-62E5C44BFA7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19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51204" name="Rectangle 2">
            <a:extLst>
              <a:ext uri="{FF2B5EF4-FFF2-40B4-BE49-F238E27FC236}">
                <a16:creationId xmlns:a16="http://schemas.microsoft.com/office/drawing/2014/main" id="{965F397E-9612-4EAB-A492-FC7A94796427}"/>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1205" name="Text Box 3">
            <a:extLst>
              <a:ext uri="{FF2B5EF4-FFF2-40B4-BE49-F238E27FC236}">
                <a16:creationId xmlns:a16="http://schemas.microsoft.com/office/drawing/2014/main" id="{9C5F8409-C46A-4711-A24E-D598A90DAE0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Über welche „großen Unternehmen“ sprechen wir überhaupt?</a:t>
            </a:r>
          </a:p>
          <a:p>
            <a:pPr eaLnBrk="1" hangingPunct="1">
              <a:spcBef>
                <a:spcPts val="450"/>
              </a:spcBef>
              <a:buSzPct val="100000"/>
            </a:pPr>
            <a:r>
              <a:rPr lang="de-DE" altLang="de-DE" sz="1200">
                <a:solidFill>
                  <a:srgbClr val="000000"/>
                </a:solidFill>
                <a:ea typeface="MS PGothic" panose="020B0600070205080204" pitchFamily="34" charset="-128"/>
              </a:rPr>
              <a:t>Wer verkauft in Deutschland Kleidung</a:t>
            </a:r>
          </a:p>
          <a:p>
            <a:pPr eaLnBrk="1" hangingPunct="1">
              <a:spcBef>
                <a:spcPts val="450"/>
              </a:spcBef>
              <a:buSzPct val="100000"/>
            </a:pPr>
            <a:endParaRPr lang="de-DE" altLang="de-DE" sz="1200">
              <a:solidFill>
                <a:srgbClr val="000000"/>
              </a:solidFill>
              <a:ea typeface="MS PGothic" panose="020B0600070205080204" pitchFamily="34" charset="-128"/>
            </a:endParaRPr>
          </a:p>
          <a:p>
            <a:pPr eaLnBrk="1" hangingPunct="1">
              <a:spcBef>
                <a:spcPts val="450"/>
              </a:spcBef>
              <a:buSzPct val="100000"/>
            </a:pPr>
            <a:r>
              <a:rPr lang="de-DE" altLang="de-DE" sz="1200">
                <a:solidFill>
                  <a:srgbClr val="000000"/>
                </a:solidFill>
                <a:ea typeface="MS PGothic" panose="020B0600070205080204" pitchFamily="34" charset="-128"/>
              </a:rPr>
              <a:t>Erläuterung: </a:t>
            </a:r>
          </a:p>
          <a:p>
            <a:pPr eaLnBrk="1" hangingPunct="1">
              <a:spcBef>
                <a:spcPts val="450"/>
              </a:spcBef>
              <a:buSzPct val="100000"/>
            </a:pPr>
            <a:r>
              <a:rPr lang="de-DE" altLang="de-DE" sz="1200">
                <a:solidFill>
                  <a:srgbClr val="000000"/>
                </a:solidFill>
                <a:ea typeface="MS PGothic" panose="020B0600070205080204" pitchFamily="34" charset="-128"/>
              </a:rPr>
              <a:t>Zu metro gehört auch Galeria Kaufhof</a:t>
            </a:r>
          </a:p>
          <a:p>
            <a:pPr eaLnBrk="1" hangingPunct="1">
              <a:spcBef>
                <a:spcPts val="450"/>
              </a:spcBef>
              <a:buSzPct val="100000"/>
            </a:pPr>
            <a:r>
              <a:rPr lang="de-DE" altLang="de-DE" sz="1200">
                <a:solidFill>
                  <a:srgbClr val="000000"/>
                </a:solidFill>
                <a:ea typeface="MS PGothic" panose="020B0600070205080204" pitchFamily="34" charset="-128"/>
              </a:rPr>
              <a:t>Inditex (u.a. Zara/Bershka/Stradivarius/Massimo Dutti) war 2014 auf Platz 14 mit 710 Mio, Primark auf Platz 15 mit 700 Mio Euro Umsatz in 16 Filialen (Primark: Steigerung um 28% im Vergleich zu 2013)</a:t>
            </a:r>
          </a:p>
          <a:p>
            <a:pPr eaLnBrk="1" hangingPunct="1">
              <a:spcBef>
                <a:spcPts val="450"/>
              </a:spcBef>
              <a:buSzPct val="100000"/>
            </a:pPr>
            <a:r>
              <a:rPr lang="de-DE" altLang="de-DE" sz="1200">
                <a:solidFill>
                  <a:srgbClr val="000000"/>
                </a:solidFill>
                <a:ea typeface="MS PGothic" panose="020B0600070205080204" pitchFamily="34" charset="-128"/>
              </a:rPr>
              <a:t>„Größe“ berechnet sich hier nach dem Umsatz</a:t>
            </a:r>
          </a:p>
          <a:p>
            <a:pPr eaLnBrk="1" hangingPunct="1">
              <a:spcBef>
                <a:spcPts val="450"/>
              </a:spcBef>
              <a:buSzPct val="100000"/>
            </a:pPr>
            <a:r>
              <a:rPr lang="de-DE" altLang="de-DE" sz="1200">
                <a:solidFill>
                  <a:srgbClr val="000000"/>
                </a:solidFill>
                <a:ea typeface="MS PGothic" panose="020B0600070205080204" pitchFamily="34" charset="-128"/>
              </a:rPr>
              <a:t>-&gt; auch wenn es „Textil“-einzelhändler sind, wird aus der Struktur der Anbieter klar, dass es größtenteils um Bekleidung geht</a:t>
            </a:r>
          </a:p>
          <a:p>
            <a:pPr eaLnBrk="1" hangingPunct="1">
              <a:spcBef>
                <a:spcPts val="450"/>
              </a:spcBef>
              <a:buSzPct val="100000"/>
            </a:pPr>
            <a:endParaRPr lang="de-DE" altLang="de-DE" sz="1200">
              <a:solidFill>
                <a:srgbClr val="000000"/>
              </a:solidFill>
              <a:ea typeface="MS PGothic" panose="020B0600070205080204" pitchFamily="34" charset="-128"/>
            </a:endParaRPr>
          </a:p>
          <a:p>
            <a:pPr eaLnBrk="1" hangingPunct="1">
              <a:spcBef>
                <a:spcPts val="450"/>
              </a:spcBef>
              <a:buSzPct val="100000"/>
            </a:pPr>
            <a:r>
              <a:rPr lang="de-DE" altLang="de-DE" sz="1200" i="1">
                <a:solidFill>
                  <a:srgbClr val="000000"/>
                </a:solidFill>
                <a:ea typeface="MS PGothic" panose="020B0600070205080204" pitchFamily="34" charset="-128"/>
              </a:rPr>
              <a:t>Was fällt auf?</a:t>
            </a:r>
          </a:p>
          <a:p>
            <a:pPr eaLnBrk="1" hangingPunct="1">
              <a:spcBef>
                <a:spcPts val="450"/>
              </a:spcBef>
              <a:buSzPct val="100000"/>
            </a:pPr>
            <a:r>
              <a:rPr lang="de-DE" altLang="de-DE" sz="1200" i="1">
                <a:solidFill>
                  <a:srgbClr val="000000"/>
                </a:solidFill>
                <a:ea typeface="MS PGothic" panose="020B0600070205080204" pitchFamily="34" charset="-128"/>
              </a:rPr>
              <a:t>Lidl, Aldi, Tchibo sind keine Textilfachhändler</a:t>
            </a:r>
          </a:p>
          <a:p>
            <a:pPr eaLnBrk="1" hangingPunct="1">
              <a:spcBef>
                <a:spcPts val="450"/>
              </a:spcBef>
              <a:buSzPct val="100000"/>
            </a:pPr>
            <a:r>
              <a:rPr lang="de-DE" altLang="de-DE" sz="1200" i="1">
                <a:solidFill>
                  <a:srgbClr val="000000"/>
                </a:solidFill>
                <a:ea typeface="MS PGothic" panose="020B0600070205080204" pitchFamily="34" charset="-128"/>
              </a:rPr>
              <a:t>Auch auffällig: besonders die rückwärts integrierten Unternehmen oben mit dabei, aber wie ist es um die „Vorwärtsintegration“ bestellt?</a:t>
            </a:r>
          </a:p>
          <a:p>
            <a:pPr eaLnBrk="1" hangingPunct="1">
              <a:spcBef>
                <a:spcPts val="450"/>
              </a:spcBef>
              <a:buSzPct val="100000"/>
            </a:pPr>
            <a:endParaRPr lang="de-DE" altLang="de-DE" sz="1200" i="1">
              <a:solidFill>
                <a:srgbClr val="000000"/>
              </a:solidFill>
              <a:ea typeface="MS PGothic" panose="020B0600070205080204" pitchFamily="34" charset="-128"/>
            </a:endParaRPr>
          </a:p>
          <a:p>
            <a:pPr eaLnBrk="1" hangingPunct="1">
              <a:spcBef>
                <a:spcPts val="450"/>
              </a:spcBef>
              <a:buSzPct val="100000"/>
            </a:pPr>
            <a:r>
              <a:rPr lang="de-DE" altLang="de-DE" sz="1200">
                <a:solidFill>
                  <a:srgbClr val="000000"/>
                </a:solidFill>
                <a:ea typeface="MS PGothic" panose="020B0600070205080204" pitchFamily="34" charset="-128"/>
              </a:rPr>
              <a:t>Anmerkung: Bitte immer die jeweils aktuellste Rangliste einfügen: http://www.textilwirtschaft.de/business/TW-Ranglisten-Einzelhandel_79023.html  -&gt; es gibt auch Ranglisten für Produzenten/Hersteller/Brands in Deutschland, wenn ihr das als Zusatzinformation parat haben wollt: http://www.textilwirtschaft.de/business/TW-Ranglisten-Bekleidungsindustrie_79018.html </a:t>
            </a:r>
          </a:p>
          <a:p>
            <a:pPr eaLnBrk="1" hangingPunct="1">
              <a:spcBef>
                <a:spcPts val="450"/>
              </a:spcBef>
              <a:buSzPct val="100000"/>
            </a:pPr>
            <a:endParaRPr lang="de-DE" altLang="de-DE" sz="1200">
              <a:solidFill>
                <a:srgbClr val="000000"/>
              </a:solidFill>
              <a:ea typeface="MS PGothic" panose="020B0600070205080204" pitchFamily="34" charset="-128"/>
            </a:endParaRPr>
          </a:p>
          <a:p>
            <a:pPr eaLnBrk="1" hangingPunct="1">
              <a:spcBef>
                <a:spcPts val="450"/>
              </a:spcBef>
              <a:buSzPct val="100000"/>
            </a:pPr>
            <a:endParaRPr lang="de-DE" altLang="de-DE" sz="1200">
              <a:solidFill>
                <a:srgbClr val="000000"/>
              </a:solidFill>
              <a:ea typeface="MS PGothic" panose="020B0600070205080204" pitchFamily="34" charset="-128"/>
            </a:endParaRP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51206" name="Notizenplatzhalter 1">
            <a:extLst>
              <a:ext uri="{FF2B5EF4-FFF2-40B4-BE49-F238E27FC236}">
                <a16:creationId xmlns:a16="http://schemas.microsoft.com/office/drawing/2014/main" id="{6EA67411-A846-43C6-BA5E-20353C9BC6E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Um eine besseren Überblick über die vielen unterschiedlichen Labeln zu bekommen,</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können sie nach verschiedenen Kriterien kategorisiert werden.</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Hier sind einige Kriterien aufgeführt.</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a typeface="Microsoft YaHei" panose="020B0503020204020204" pitchFamily="34" charset="-122"/>
            </a:endParaRP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i="1">
                <a:latin typeface="Arial" panose="020B0604020202020204" pitchFamily="34" charset="0"/>
                <a:ea typeface="Microsoft YaHei" panose="020B0503020204020204" pitchFamily="34" charset="-122"/>
              </a:rPr>
              <a:t>Nach der Erläuterung:</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Die folgenden Beispiele zeigen, welche Aspekte in den Kategorien des Schwerpunkts</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(also Umwelt, Gesundheit, …) und der verschiedenen Schritte in der textilen Kette</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(vom Anbau bis zum Produkt) bei verschiedenen Labeln, Siegeln und Standards vorkommen.</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Hierzu zunächst eine kleine Partnerarbeit.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11">
            <a:extLst>
              <a:ext uri="{FF2B5EF4-FFF2-40B4-BE49-F238E27FC236}">
                <a16:creationId xmlns:a16="http://schemas.microsoft.com/office/drawing/2014/main" id="{EB86FC54-397A-4938-8078-7B1F278A4FC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1pPr>
            <a:lvl2pPr marL="685800" indent="-263525"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2pPr>
            <a:lvl3pPr marL="105410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3pPr>
            <a:lvl4pPr marL="1476375"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4pPr>
            <a:lvl5pPr marL="1898650" indent="-209550" defTabSz="412750">
              <a:spcBef>
                <a:spcPct val="30000"/>
              </a:spcBef>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5pPr>
            <a:lvl6pPr marL="23558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6pPr>
            <a:lvl7pPr marL="28130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7pPr>
            <a:lvl8pPr marL="32702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8pPr>
            <a:lvl9pPr marL="3727450" indent="-209550" defTabSz="412750" eaLnBrk="0" fontAlgn="base" hangingPunct="0">
              <a:spcBef>
                <a:spcPct val="30000"/>
              </a:spcBef>
              <a:spcAft>
                <a:spcPct val="0"/>
              </a:spcAft>
              <a:buClr>
                <a:srgbClr val="000000"/>
              </a:buClr>
              <a:buSzPct val="100000"/>
              <a:buFont typeface="Times New Roman" panose="02020603050405020304" pitchFamily="18" charset="0"/>
              <a:tabLst>
                <a:tab pos="0" algn="l"/>
                <a:tab pos="390525" algn="l"/>
                <a:tab pos="784225" algn="l"/>
                <a:tab pos="1179513" algn="l"/>
                <a:tab pos="1573213" algn="l"/>
                <a:tab pos="1965325" algn="l"/>
                <a:tab pos="2360613" algn="l"/>
                <a:tab pos="2754313" algn="l"/>
                <a:tab pos="3148013" algn="l"/>
                <a:tab pos="3541713" algn="l"/>
                <a:tab pos="3935413" algn="l"/>
                <a:tab pos="4329113" algn="l"/>
                <a:tab pos="4724400" algn="l"/>
                <a:tab pos="5116513" algn="l"/>
                <a:tab pos="5510213" algn="l"/>
                <a:tab pos="5905500" algn="l"/>
                <a:tab pos="6299200" algn="l"/>
                <a:tab pos="6692900" algn="l"/>
                <a:tab pos="7086600" algn="l"/>
                <a:tab pos="7480300" algn="l"/>
                <a:tab pos="7874000" algn="l"/>
              </a:tabLst>
              <a:defRPr sz="1200">
                <a:solidFill>
                  <a:srgbClr val="000000"/>
                </a:solidFill>
                <a:latin typeface="Times New Roman" panose="02020603050405020304" pitchFamily="18" charset="0"/>
                <a:ea typeface="MS PGothic" panose="020B0600070205080204" pitchFamily="34" charset="-128"/>
              </a:defRPr>
            </a:lvl9pPr>
          </a:lstStyle>
          <a:p>
            <a:pPr>
              <a:spcBef>
                <a:spcPct val="0"/>
              </a:spcBef>
              <a:buClrTx/>
              <a:buSzTx/>
              <a:buFontTx/>
              <a:buNone/>
            </a:pPr>
            <a:fld id="{56B07A24-8DE1-486E-B8C2-8711C23B045B}" type="slidenum">
              <a:rPr lang="de-DE" altLang="de-DE" smtClean="0">
                <a:ea typeface="Microsoft YaHei" panose="020B0503020204020204" pitchFamily="34" charset="-122"/>
              </a:rPr>
              <a:pPr>
                <a:spcBef>
                  <a:spcPct val="0"/>
                </a:spcBef>
                <a:buClrTx/>
                <a:buSzTx/>
                <a:buFontTx/>
                <a:buNone/>
              </a:pPr>
              <a:t>2</a:t>
            </a:fld>
            <a:endParaRPr lang="de-DE" altLang="de-DE">
              <a:ea typeface="Microsoft YaHei" panose="020B0503020204020204" pitchFamily="34" charset="-122"/>
            </a:endParaRPr>
          </a:p>
        </p:txBody>
      </p:sp>
      <p:sp>
        <p:nvSpPr>
          <p:cNvPr id="16387" name="Rectangle 1">
            <a:extLst>
              <a:ext uri="{FF2B5EF4-FFF2-40B4-BE49-F238E27FC236}">
                <a16:creationId xmlns:a16="http://schemas.microsoft.com/office/drawing/2014/main" id="{474EF60A-A671-4568-B2DB-452D132F4B1E}"/>
              </a:ext>
            </a:extLst>
          </p:cNvPr>
          <p:cNvSpPr>
            <a:spLocks noGrp="1" noRot="1" noChangeAspect="1" noChangeArrowheads="1" noTextEdit="1"/>
          </p:cNvSpPr>
          <p:nvPr>
            <p:ph type="sldImg"/>
          </p:nvPr>
        </p:nvSpPr>
        <p:spPr>
          <a:xfrm>
            <a:off x="1144588" y="695325"/>
            <a:ext cx="4568825" cy="3427413"/>
          </a:xfrm>
          <a:solidFill>
            <a:srgbClr val="FFFFFF"/>
          </a:solidFill>
        </p:spPr>
      </p:sp>
      <p:sp>
        <p:nvSpPr>
          <p:cNvPr id="17412" name="Rectangle 2">
            <a:extLst>
              <a:ext uri="{FF2B5EF4-FFF2-40B4-BE49-F238E27FC236}">
                <a16:creationId xmlns:a16="http://schemas.microsoft.com/office/drawing/2014/main" id="{56363B79-F2D2-45C0-A8A3-AAA838A6A63C}"/>
              </a:ext>
            </a:extLst>
          </p:cNvPr>
          <p:cNvSpPr>
            <a:spLocks noGrp="1" noChangeArrowheads="1"/>
          </p:cNvSpPr>
          <p:nvPr>
            <p:ph type="body" idx="1"/>
          </p:nvPr>
        </p:nvSpPr>
        <p:spPr>
          <a:xfrm>
            <a:off x="685800" y="4343400"/>
            <a:ext cx="5486400" cy="4114800"/>
          </a:xfrm>
        </p:spPr>
        <p:txBody>
          <a:bodyPr wrap="none" lIns="80163" tIns="40081" rIns="80163" bIns="40081" anchor="ctr"/>
          <a:lstStyle/>
          <a:p>
            <a:pPr defTabSz="914400">
              <a:buClrTx/>
              <a:buSzTx/>
              <a:buFontTx/>
              <a:buNone/>
              <a:defRPr/>
            </a:pPr>
            <a:r>
              <a:rPr lang="de-DE" dirty="0">
                <a:cs typeface="+mn-cs"/>
              </a:rPr>
              <a:t>Unsere </a:t>
            </a:r>
            <a:r>
              <a:rPr lang="de-DE" dirty="0" err="1">
                <a:cs typeface="+mn-cs"/>
              </a:rPr>
              <a:t>Partner_innen</a:t>
            </a:r>
            <a:r>
              <a:rPr lang="de-DE" dirty="0">
                <a:cs typeface="+mn-cs"/>
              </a:rPr>
              <a:t> sind </a:t>
            </a:r>
            <a:r>
              <a:rPr lang="de-DE" dirty="0" err="1">
                <a:cs typeface="+mn-cs"/>
              </a:rPr>
              <a:t>basisnah</a:t>
            </a:r>
            <a:r>
              <a:rPr lang="de-DE" dirty="0">
                <a:cs typeface="+mn-cs"/>
              </a:rPr>
              <a:t>, sprich vor Ort und setzen sich größtenteils</a:t>
            </a:r>
          </a:p>
          <a:p>
            <a:pPr defTabSz="914400">
              <a:buClrTx/>
              <a:buSzTx/>
              <a:buFontTx/>
              <a:buNone/>
              <a:defRPr/>
            </a:pPr>
            <a:r>
              <a:rPr lang="de-DE" dirty="0">
                <a:cs typeface="+mn-cs"/>
              </a:rPr>
              <a:t>aus ehemaligen </a:t>
            </a:r>
            <a:r>
              <a:rPr lang="de-DE" dirty="0" err="1">
                <a:cs typeface="+mn-cs"/>
              </a:rPr>
              <a:t>Arbeiter_innen</a:t>
            </a:r>
            <a:r>
              <a:rPr lang="de-DE" dirty="0">
                <a:cs typeface="+mn-cs"/>
              </a:rPr>
              <a:t> zusammen.</a:t>
            </a:r>
          </a:p>
          <a:p>
            <a:pPr defTabSz="914400">
              <a:buClrTx/>
              <a:buSzTx/>
              <a:buFontTx/>
              <a:buNone/>
              <a:defRPr/>
            </a:pPr>
            <a:r>
              <a:rPr lang="de-DE" dirty="0">
                <a:cs typeface="+mn-cs"/>
              </a:rPr>
              <a:t>Dadurch sind sie mit den Problemen und Bedürfnissen der </a:t>
            </a:r>
            <a:r>
              <a:rPr lang="de-DE" dirty="0" err="1">
                <a:cs typeface="+mn-cs"/>
              </a:rPr>
              <a:t>Arbeiter_innen</a:t>
            </a:r>
            <a:r>
              <a:rPr lang="de-DE" dirty="0">
                <a:cs typeface="+mn-cs"/>
              </a:rPr>
              <a:t> besonders </a:t>
            </a:r>
            <a:r>
              <a:rPr lang="de-DE" dirty="0"/>
              <a:t>vertraut.</a:t>
            </a:r>
          </a:p>
          <a:p>
            <a:pPr defTabSz="914400">
              <a:buClrTx/>
              <a:buSzTx/>
              <a:buFontTx/>
              <a:buNone/>
              <a:defRPr/>
            </a:pPr>
            <a:r>
              <a:rPr lang="de-DE" dirty="0"/>
              <a:t>Sie </a:t>
            </a:r>
            <a:r>
              <a:rPr lang="de-DE" dirty="0">
                <a:cs typeface="+mn-cs"/>
              </a:rPr>
              <a:t>entwickeln ihre Projektideen selbstständig, arbeiten transparent, rechnen nachvollziehbar ab</a:t>
            </a:r>
          </a:p>
          <a:p>
            <a:pPr defTabSz="914400">
              <a:buClrTx/>
              <a:buSzTx/>
              <a:buFontTx/>
              <a:buNone/>
              <a:defRPr/>
            </a:pPr>
            <a:r>
              <a:rPr lang="de-DE" dirty="0">
                <a:cs typeface="+mn-cs"/>
              </a:rPr>
              <a:t>und statten Produktionsstätten regelmäßige Besuche ab.</a:t>
            </a:r>
          </a:p>
          <a:p>
            <a:pPr>
              <a:defRPr/>
            </a:pPr>
            <a:endParaRPr lang="de-DE" alt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Rectangle 6">
            <a:extLst>
              <a:ext uri="{FF2B5EF4-FFF2-40B4-BE49-F238E27FC236}">
                <a16:creationId xmlns:a16="http://schemas.microsoft.com/office/drawing/2014/main" id="{4D948289-7FE3-4016-92A3-74DFAEF9778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Lst>
              <a:defRPr>
                <a:solidFill>
                  <a:schemeClr val="tx1"/>
                </a:solidFill>
                <a:latin typeface="Arial" panose="020B0604020202020204" pitchFamily="34" charset="0"/>
                <a:ea typeface="Microsoft YaHei" panose="020B0503020204020204" pitchFamily="34" charset="-122"/>
              </a:defRPr>
            </a:lvl9pPr>
          </a:lstStyle>
          <a:p>
            <a:fld id="{5A61B9E4-C8DE-4DB5-A6B7-F629DCBC511D}" type="slidenum">
              <a:rPr lang="de-DE" altLang="de-DE" smtClean="0">
                <a:solidFill>
                  <a:srgbClr val="000000"/>
                </a:solidFill>
                <a:latin typeface="Times New Roman" panose="02020603050405020304" pitchFamily="18" charset="0"/>
              </a:rPr>
              <a:pPr/>
              <a:t>20</a:t>
            </a:fld>
            <a:endParaRPr lang="de-DE" altLang="de-DE">
              <a:solidFill>
                <a:srgbClr val="000000"/>
              </a:solidFill>
              <a:latin typeface="Times New Roman" panose="02020603050405020304" pitchFamily="18" charset="0"/>
            </a:endParaRPr>
          </a:p>
        </p:txBody>
      </p:sp>
      <p:sp>
        <p:nvSpPr>
          <p:cNvPr id="49155" name="Text Box 1">
            <a:extLst>
              <a:ext uri="{FF2B5EF4-FFF2-40B4-BE49-F238E27FC236}">
                <a16:creationId xmlns:a16="http://schemas.microsoft.com/office/drawing/2014/main" id="{7FED53D1-C893-406A-BE6E-9F510EB1A76E}"/>
              </a:ext>
            </a:extLst>
          </p:cNvPr>
          <p:cNvSpPr>
            <a:spLocks noGrp="1" noChangeArrowheads="1"/>
          </p:cNvSpPr>
          <p:nvPr>
            <p:ph type="body"/>
          </p:nvPr>
        </p:nvSpPr>
        <p:spPr>
          <a:xfrm>
            <a:off x="914400" y="4343400"/>
            <a:ext cx="5029200" cy="4114800"/>
          </a:xfrm>
          <a:ln/>
        </p:spPr>
        <p:txBody>
          <a:bodyPr/>
          <a:lstStyle/>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Klären, nach welchen Kriterien wir beurteilen können, ob ein Siegel glaubwürdig ist, oder nicht.</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Vier der hier angeführten Kriterien liegen auch der Bewertung von </a:t>
            </a:r>
            <a:r>
              <a:rPr lang="de-DE" altLang="de-DE" dirty="0" err="1">
                <a:latin typeface="Arial" panose="020B0604020202020204" pitchFamily="34" charset="0"/>
              </a:rPr>
              <a:t>label</a:t>
            </a:r>
            <a:r>
              <a:rPr lang="de-DE" altLang="de-DE" dirty="0">
                <a:latin typeface="Arial" panose="020B0604020202020204" pitchFamily="34" charset="0"/>
              </a:rPr>
              <a:t> online</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rPr>
              <a:t>(https://label-online.de/, Zugriff 30.07.2019) </a:t>
            </a:r>
            <a:r>
              <a:rPr lang="de-DE" altLang="de-DE" dirty="0">
                <a:latin typeface="Arial" panose="020B0604020202020204" pitchFamily="34" charset="0"/>
              </a:rPr>
              <a:t>zugrunde.</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Anwendung/Wahrnehmung wurde von uns hinzugefügt. </a:t>
            </a:r>
          </a:p>
          <a:p>
            <a:pPr marL="215900" indent="-214313"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ndParaRP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rPr>
              <a:t>Anspruch: </a:t>
            </a:r>
            <a:r>
              <a:rPr lang="de-DE" altLang="de-DE" dirty="0">
                <a:latin typeface="Arial" panose="020B0604020202020204" pitchFamily="34" charset="0"/>
              </a:rPr>
              <a:t>bezieht sich auf die zugrunde liegenden Kriterien, aber auch, wie</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die Überprüfung/das Zertifizierungsverfahren aussieht (werden z.B. auch Zulieferer geprüft?)</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ndParaRP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rPr>
              <a:t>Unabhängigkeit: </a:t>
            </a:r>
            <a:r>
              <a:rPr lang="de-DE" altLang="de-DE" dirty="0">
                <a:latin typeface="Arial" panose="020B0604020202020204" pitchFamily="34" charset="0"/>
              </a:rPr>
              <a:t>bei sozialverträglichen Siegeln ist die Mitwirkung von (lokalen) Stakeholdern wichtig,</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damit alle Interessen berücksichtigt sind</a:t>
            </a:r>
          </a:p>
          <a:p>
            <a:pPr marL="1587" eaLnBrk="1">
              <a:spcBef>
                <a:spcPct val="0"/>
              </a:spcBef>
              <a:buFont typeface="Arial" panose="020B0604020202020204" pitchFamily="34" charset="0"/>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ndParaRP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rPr>
              <a:t>Überprüfbarkeit: </a:t>
            </a:r>
            <a:r>
              <a:rPr lang="de-DE" altLang="de-DE" dirty="0">
                <a:latin typeface="Arial" panose="020B0604020202020204" pitchFamily="34" charset="0"/>
              </a:rPr>
              <a:t>unabhängige und anerkannte Zertifizierungsinstitute sind wichtig</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ndParaRP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rPr>
              <a:t>Transparenz: </a:t>
            </a:r>
            <a:r>
              <a:rPr lang="de-DE" altLang="de-DE" dirty="0">
                <a:latin typeface="Arial" panose="020B0604020202020204" pitchFamily="34" charset="0"/>
              </a:rPr>
              <a:t>transparente Verfahren sind </a:t>
            </a:r>
            <a:r>
              <a:rPr lang="de-DE" altLang="de-DE" dirty="0" err="1">
                <a:latin typeface="Arial" panose="020B0604020202020204" pitchFamily="34" charset="0"/>
              </a:rPr>
              <a:t>wichtig;sind</a:t>
            </a:r>
            <a:r>
              <a:rPr lang="de-DE" altLang="de-DE" dirty="0">
                <a:latin typeface="Arial" panose="020B0604020202020204" pitchFamily="34" charset="0"/>
              </a:rPr>
              <a:t> die Kriterien und Bewertungsmaßstäbe dargelegt,</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können </a:t>
            </a:r>
            <a:r>
              <a:rPr lang="de-DE" altLang="de-DE" dirty="0" err="1">
                <a:latin typeface="Arial" panose="020B0604020202020204" pitchFamily="34" charset="0"/>
              </a:rPr>
              <a:t>Konsument_innen</a:t>
            </a:r>
            <a:r>
              <a:rPr lang="de-DE" altLang="de-DE" dirty="0">
                <a:latin typeface="Arial" panose="020B0604020202020204" pitchFamily="34" charset="0"/>
              </a:rPr>
              <a:t> die Grundlagen/das Verfahren des Siegels nachvollziehen</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ndParaRP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rPr>
              <a:t>Anwendung/Wahrnehmung: </a:t>
            </a:r>
            <a:r>
              <a:rPr lang="de-DE" altLang="de-DE" dirty="0">
                <a:latin typeface="Arial" panose="020B0604020202020204" pitchFamily="34" charset="0"/>
              </a:rPr>
              <a:t>Sind zertifizierte Produkte erkennbar? Ist klar, WAS zertifiziert ist?</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Ist das Logo/die Gestaltung des Siegels selbsterklärend?</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Bei der Anwendbarkeit als Siegel (etwa für </a:t>
            </a:r>
            <a:r>
              <a:rPr lang="de-DE" altLang="de-DE" dirty="0" err="1">
                <a:latin typeface="Arial" panose="020B0604020202020204" pitchFamily="34" charset="0"/>
              </a:rPr>
              <a:t>Verbraucher_innen</a:t>
            </a:r>
            <a:r>
              <a:rPr lang="de-DE" altLang="de-DE" dirty="0">
                <a:latin typeface="Arial" panose="020B0604020202020204" pitchFamily="34" charset="0"/>
              </a:rPr>
              <a:t>) sind viele Standards ausbaufähig;</a:t>
            </a:r>
          </a:p>
          <a:p>
            <a:pPr marL="1587"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rPr>
              <a:t>sozialverträgliche Siegel sind kaum wahrnehmbar oder es wird Greenwashing betrieben</a:t>
            </a:r>
          </a:p>
        </p:txBody>
      </p:sp>
      <p:sp>
        <p:nvSpPr>
          <p:cNvPr id="53252" name="Rectangle 2">
            <a:extLst>
              <a:ext uri="{FF2B5EF4-FFF2-40B4-BE49-F238E27FC236}">
                <a16:creationId xmlns:a16="http://schemas.microsoft.com/office/drawing/2014/main" id="{687EA722-16BC-4802-B61E-D78DF10A0407}"/>
              </a:ext>
            </a:extLst>
          </p:cNvPr>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100D0F7B-B646-4C45-AE42-5687153E60E2}"/>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2501992-A336-4EA2-8ABE-1B0F76548370}" type="slidenum">
              <a:rPr lang="de-DE" altLang="de-DE" sz="1200" smtClean="0">
                <a:solidFill>
                  <a:srgbClr val="000000"/>
                </a:solidFill>
                <a:latin typeface="Times New Roman" panose="02020603050405020304" pitchFamily="18" charset="0"/>
                <a:ea typeface="MS PGothic" panose="020B0600070205080204" pitchFamily="34" charset="-128"/>
              </a:rPr>
              <a:pPr/>
              <a:t>21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5299" name="Rectangle 1">
            <a:extLst>
              <a:ext uri="{FF2B5EF4-FFF2-40B4-BE49-F238E27FC236}">
                <a16:creationId xmlns:a16="http://schemas.microsoft.com/office/drawing/2014/main" id="{B9DDC946-16AD-42CA-9515-2DC2324A1CB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5300" name="Text Box 2">
            <a:extLst>
              <a:ext uri="{FF2B5EF4-FFF2-40B4-BE49-F238E27FC236}">
                <a16:creationId xmlns:a16="http://schemas.microsoft.com/office/drawing/2014/main" id="{5B5CEFDF-863A-40C0-8917-CD1739198CB8}"/>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55301" name="Text Box 3">
            <a:extLst>
              <a:ext uri="{FF2B5EF4-FFF2-40B4-BE49-F238E27FC236}">
                <a16:creationId xmlns:a16="http://schemas.microsoft.com/office/drawing/2014/main" id="{A7A33737-AE3B-497A-81BD-6719D8EB4DD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810547BD-F7B2-4B1E-93E2-925C7F92421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BEFA2A2D-15C1-44E4-8EF0-0589D079E8DA}"/>
              </a:ext>
            </a:extLst>
          </p:cNvPr>
          <p:cNvSpPr>
            <a:spLocks noGrp="1" noChangeArrowheads="1"/>
          </p:cNvSpPr>
          <p:nvPr>
            <p:ph type="body" idx="1"/>
          </p:nvPr>
        </p:nvSpPr>
        <p:spPr>
          <a:ln/>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Die Label, zu denen Ihr mit den Texten informiert habt, haben alle mit Leder und den toxischen Chemikalien im Leder zu tun,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jedoch setzen sie unterschiedliche Schwerpunkte in der Wertschöpfungskette.</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Diskutiert kurz in der Gruppe, welcher Antwort Sie Ihrem Siegel zuordnen und halten Sie dann die entsprechende A-, B-, C-Karte hoch</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b="1" dirty="0">
                <a:latin typeface="Arial" panose="020B0604020202020204" pitchFamily="34" charset="0"/>
                <a:ea typeface="Microsoft YaHei" panose="020B0503020204020204" pitchFamily="34" charset="-122"/>
              </a:rPr>
              <a:t>Abfrage der Begründung der Zuordnung</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a typeface="Microsoft YaHei" panose="020B0503020204020204" pitchFamily="34" charset="-122"/>
            </a:endParaRP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Auflösung:</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IVN Naturleder bezieht sich auf den gesamten Prozess der Lederherstellung.</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ECARF bezieht sich allein auf das Endprodukt.</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Der Blaue Engel bezieht sich auf die gesamte Lieferkette des Schuhs.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8A47F8CB-5ADF-4494-A077-688FF9F2C5C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0B34D15-9281-44DC-9DF8-04C246FE0EC7}" type="slidenum">
              <a:rPr lang="de-DE" altLang="de-DE" sz="1200" smtClean="0">
                <a:solidFill>
                  <a:srgbClr val="000000"/>
                </a:solidFill>
                <a:latin typeface="Times New Roman" panose="02020603050405020304" pitchFamily="18" charset="0"/>
                <a:ea typeface="MS PGothic" panose="020B0600070205080204" pitchFamily="34" charset="-128"/>
              </a:rPr>
              <a:pPr/>
              <a:t>22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7347" name="Rectangle 1">
            <a:extLst>
              <a:ext uri="{FF2B5EF4-FFF2-40B4-BE49-F238E27FC236}">
                <a16:creationId xmlns:a16="http://schemas.microsoft.com/office/drawing/2014/main" id="{5EFE58F7-97DF-43AC-8DF4-E541E7CD262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7348" name="Text Box 2">
            <a:extLst>
              <a:ext uri="{FF2B5EF4-FFF2-40B4-BE49-F238E27FC236}">
                <a16:creationId xmlns:a16="http://schemas.microsoft.com/office/drawing/2014/main" id="{3FA4FB5A-B873-4F20-8FCA-96488986B10C}"/>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57349" name="Text Box 3">
            <a:extLst>
              <a:ext uri="{FF2B5EF4-FFF2-40B4-BE49-F238E27FC236}">
                <a16:creationId xmlns:a16="http://schemas.microsoft.com/office/drawing/2014/main" id="{7C650EA4-1E5D-4024-9B45-F30D9ED3439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BBB83330-9E7C-4D2E-93E7-E1380828B4C4}"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662862CE-B350-47B8-8F6F-2AA000555C09}"/>
              </a:ext>
            </a:extLst>
          </p:cNvPr>
          <p:cNvSpPr>
            <a:spLocks noGrp="1" noChangeArrowheads="1"/>
          </p:cNvSpPr>
          <p:nvPr>
            <p:ph type="body" idx="1"/>
          </p:nvPr>
        </p:nvSpPr>
        <p:spPr>
          <a:ln/>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Auflösung: </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IVN Naturleder und Blauer Engel legen den Schwerpunkt auf ökologische Standards. Soziale Standards werden aber mit berücksichtigt. </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ECARF zielt allein auf die Gesundheit der </a:t>
            </a:r>
            <a:r>
              <a:rPr lang="de-DE" altLang="de-DE" dirty="0" err="1">
                <a:latin typeface="Arial" panose="020B0604020202020204" pitchFamily="34" charset="0"/>
                <a:ea typeface="Microsoft YaHei" panose="020B0503020204020204" pitchFamily="34" charset="-122"/>
              </a:rPr>
              <a:t>Verbraucher_innen</a:t>
            </a:r>
            <a:r>
              <a:rPr lang="de-DE" altLang="de-DE" dirty="0">
                <a:latin typeface="Arial" panose="020B0604020202020204" pitchFamily="34" charset="0"/>
                <a:ea typeface="Microsoft YaHei" panose="020B0503020204020204" pitchFamily="34" charset="-122"/>
              </a:rPr>
              <a:t>. Über die Situation der Beschäftigten in den Gerbereien sagt das Siegel nichts aus.  </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a typeface="Microsoft YaHei" panose="020B0503020204020204" pitchFamily="34" charset="-122"/>
            </a:endParaRP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Frage an Studierende:</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Würden Sie die ökologischen Standards als hoch bewerten? Warum?</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  </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Ggf.: Gibt es einen Zusammenhang zwischen ökologischen und sozialen Standards?</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Antwort z.B.: </a:t>
            </a:r>
            <a:r>
              <a:rPr lang="de-DE" altLang="de-DE" i="1" dirty="0" err="1">
                <a:latin typeface="Arial" panose="020B0604020202020204" pitchFamily="34" charset="0"/>
                <a:ea typeface="Microsoft YaHei" panose="020B0503020204020204" pitchFamily="34" charset="-122"/>
              </a:rPr>
              <a:t>Arbeiter_innen</a:t>
            </a:r>
            <a:r>
              <a:rPr lang="de-DE" altLang="de-DE" i="1" dirty="0">
                <a:latin typeface="Arial" panose="020B0604020202020204" pitchFamily="34" charset="0"/>
                <a:ea typeface="Microsoft YaHei" panose="020B0503020204020204" pitchFamily="34" charset="-122"/>
              </a:rPr>
              <a:t> in den Gerbereien profitieren gesundheitlich von einer Begrenzung von Giftstoffen;</a:t>
            </a:r>
          </a:p>
          <a:p>
            <a:pPr eaLnBrk="1">
              <a:spcBef>
                <a:spcPct val="0"/>
              </a:spcBef>
              <a:buFontTx/>
              <a:buNone/>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Schäden bei Unfällen fallen geringer aus.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22FC6EB3-3027-4B7A-9BE7-EA927113010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B979D123-2FF0-45F7-9E76-5AE8A323EB97}" type="slidenum">
              <a:rPr lang="de-DE" altLang="de-DE" sz="1200" smtClean="0">
                <a:solidFill>
                  <a:srgbClr val="000000"/>
                </a:solidFill>
                <a:latin typeface="Times New Roman" panose="02020603050405020304" pitchFamily="18" charset="0"/>
                <a:ea typeface="MS PGothic" panose="020B0600070205080204" pitchFamily="34" charset="-128"/>
              </a:rPr>
              <a:pPr/>
              <a:t>23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59395" name="Rectangle 1">
            <a:extLst>
              <a:ext uri="{FF2B5EF4-FFF2-40B4-BE49-F238E27FC236}">
                <a16:creationId xmlns:a16="http://schemas.microsoft.com/office/drawing/2014/main" id="{6F9C5CDC-46B0-4C58-BCAA-D24C1250345A}"/>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59396" name="Text Box 2">
            <a:extLst>
              <a:ext uri="{FF2B5EF4-FFF2-40B4-BE49-F238E27FC236}">
                <a16:creationId xmlns:a16="http://schemas.microsoft.com/office/drawing/2014/main" id="{2C733260-7171-4ADF-A962-570B2C21125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59397" name="Text Box 3">
            <a:extLst>
              <a:ext uri="{FF2B5EF4-FFF2-40B4-BE49-F238E27FC236}">
                <a16:creationId xmlns:a16="http://schemas.microsoft.com/office/drawing/2014/main" id="{96DC7082-92E1-49D8-8968-092771004AF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DB9EC6EC-98A8-44F1-9944-00E9927FE1B5}"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59398" name="Notizenplatzhalter 1">
            <a:extLst>
              <a:ext uri="{FF2B5EF4-FFF2-40B4-BE49-F238E27FC236}">
                <a16:creationId xmlns:a16="http://schemas.microsoft.com/office/drawing/2014/main" id="{3DE03C8D-9D83-40C7-80B8-970515D7ACD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Die ILO-Kernarbeitsnormen und ihre Einhaltung in der Fertigung von Schuhen in verschiedenen Produktionsländern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werden in der nächsten Einheit nach der Pause genauer an.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b="1">
                <a:latin typeface="Arial" panose="020B0604020202020204" pitchFamily="34" charset="0"/>
                <a:ea typeface="Microsoft YaHei" panose="020B0503020204020204" pitchFamily="34" charset="-122"/>
              </a:rPr>
              <a:t>Auflösung</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Blauer Engel: A)</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ECARF: A)</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r>
              <a:rPr lang="de-DE" altLang="de-DE">
                <a:latin typeface="Arial" panose="020B0604020202020204" pitchFamily="34" charset="0"/>
                <a:ea typeface="Microsoft YaHei" panose="020B0503020204020204" pitchFamily="34" charset="-122"/>
              </a:rPr>
              <a:t>IVN Naturleder: C)</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latin typeface="Arial" panose="020B0604020202020204" pitchFamily="34" charset="0"/>
              <a:ea typeface="Microsoft YaHei" panose="020B0503020204020204" pitchFamily="34" charset="-122"/>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0F85784D-BB05-4939-ACFB-9BD4CAB0AE4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AD993DD7-E487-4B1A-8A2C-6A5968E8EC54}" type="slidenum">
              <a:rPr lang="de-DE" altLang="de-DE" sz="1200" smtClean="0">
                <a:solidFill>
                  <a:srgbClr val="000000"/>
                </a:solidFill>
                <a:latin typeface="Times New Roman" panose="02020603050405020304" pitchFamily="18" charset="0"/>
                <a:ea typeface="MS PGothic" panose="020B0600070205080204" pitchFamily="34" charset="-128"/>
              </a:rPr>
              <a:pPr/>
              <a:t>24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1443" name="Rectangle 1">
            <a:extLst>
              <a:ext uri="{FF2B5EF4-FFF2-40B4-BE49-F238E27FC236}">
                <a16:creationId xmlns:a16="http://schemas.microsoft.com/office/drawing/2014/main" id="{5D0EE0A1-7DEB-44A6-A3C4-3FB6EBACB666}"/>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1444" name="Text Box 2">
            <a:extLst>
              <a:ext uri="{FF2B5EF4-FFF2-40B4-BE49-F238E27FC236}">
                <a16:creationId xmlns:a16="http://schemas.microsoft.com/office/drawing/2014/main" id="{4F5C2613-B4B9-4D80-8266-55C4546F7D72}"/>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1445" name="Text Box 3">
            <a:extLst>
              <a:ext uri="{FF2B5EF4-FFF2-40B4-BE49-F238E27FC236}">
                <a16:creationId xmlns:a16="http://schemas.microsoft.com/office/drawing/2014/main" id="{3F099F42-93C6-4BFC-8CE3-60DD7002E98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10B8A264-D6BC-40A7-8B5C-7FFB0146656C}"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BCCEFD76-58AE-4535-B1C7-2FBFFDA4C436}"/>
              </a:ext>
            </a:extLst>
          </p:cNvPr>
          <p:cNvSpPr>
            <a:spLocks noGrp="1" noChangeArrowheads="1"/>
          </p:cNvSpPr>
          <p:nvPr>
            <p:ph type="body" idx="1"/>
          </p:nvPr>
        </p:nvSpPr>
        <p:spPr>
          <a:ln/>
        </p:spPr>
        <p:txBody>
          <a:bodyPr/>
          <a:lstStyle/>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Zuordnung mit Schilderung der Kontrollmechanismen begründen lassen.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endParaRPr lang="de-DE" altLang="de-DE" dirty="0">
              <a:latin typeface="Arial" panose="020B0604020202020204" pitchFamily="34" charset="0"/>
              <a:ea typeface="Microsoft YaHei" panose="020B0503020204020204" pitchFamily="34" charset="-122"/>
            </a:endParaRP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Auflösung:</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Insbesondere bei der Überprüfung der sozialen Standards, die Blauer Engel und IVN Naturleder benennen,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ist davon auszugehen, dass die Kontrollmechanismen nicht zwingend die Einhaltung von Arbeitsrechten in den Gerbereien garantieren.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Insbesondere eine reine Eigenerklärung (Blauer Engel) ist als Kontrollmechanismus schwach.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Die in den Gerbereien durchgeführten Audits können Missstände feststellen. Erfahrungen aus der Textilindustrie zeigen jedoch,</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dass Audits nicht immer die Realität in den untersuchten Betrieben erfassen. </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Um zu Verbesserungen zu gelangen, müssen sie begleitet werden von Schulungen, gut zugängliche Beschwerdemechanismen</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für Mitarbeitende sowie langfristigen Geschäftsbeziehungen zum Betrieb, in denen kontinuierlich an Verbesserungen gearbeitet wird.</a:t>
            </a:r>
          </a:p>
          <a:p>
            <a:pPr eaLnBrk="1">
              <a:spcBef>
                <a:spcPct val="0"/>
              </a:spcBef>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i="1" dirty="0">
                <a:latin typeface="Arial" panose="020B0604020202020204" pitchFamily="34" charset="0"/>
                <a:ea typeface="Microsoft YaHei" panose="020B0503020204020204" pitchFamily="34" charset="-122"/>
              </a:rPr>
              <a:t>Auch eine Einbindung von lokalen Akteuren, Gewerkschaften und NGOs hilft, Missstände aufzudecken und anzugehen. </a:t>
            </a:r>
          </a:p>
          <a:p>
            <a:pPr marL="171450" indent="-171450" eaLnBrk="1">
              <a:spcBef>
                <a:spcPct val="0"/>
              </a:spcBef>
              <a:buFont typeface="Arial" panose="020B0604020202020204" pitchFamily="34" charset="0"/>
              <a:buChar char="•"/>
              <a:tabLst>
                <a:tab pos="449263" algn="l"/>
                <a:tab pos="898525" algn="l"/>
                <a:tab pos="1347788" algn="l"/>
                <a:tab pos="1797050" algn="l"/>
                <a:tab pos="2246313" algn="l"/>
                <a:tab pos="2695575" algn="l"/>
                <a:tab pos="3144838" algn="l"/>
                <a:tab pos="3594100" algn="l"/>
                <a:tab pos="4043363" algn="l"/>
                <a:tab pos="4492625" algn="l"/>
                <a:tab pos="4941888" algn="l"/>
              </a:tabLst>
              <a:defRPr/>
            </a:pPr>
            <a:r>
              <a:rPr lang="de-DE" altLang="de-DE" dirty="0">
                <a:latin typeface="Arial" panose="020B0604020202020204" pitchFamily="34" charset="0"/>
                <a:ea typeface="Microsoft YaHei" panose="020B0503020204020204" pitchFamily="34" charset="-122"/>
              </a:rPr>
              <a:t>ECARF bezieht sich als reines Verbraucherschutzsiegel erst gar nicht auf die Situation in den Gerbereien. </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9D9D7421-29F3-4480-9C19-6F0CB6D4451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2918B6B2-997D-40F5-99D6-48613AFCBD0C}" type="slidenum">
              <a:rPr lang="de-DE" altLang="de-DE" sz="1200" smtClean="0">
                <a:solidFill>
                  <a:srgbClr val="000000"/>
                </a:solidFill>
                <a:latin typeface="Times New Roman" panose="02020603050405020304" pitchFamily="18" charset="0"/>
                <a:ea typeface="MS PGothic" panose="020B0600070205080204" pitchFamily="34" charset="-128"/>
              </a:rPr>
              <a:pPr/>
              <a:t>25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3491" name="Rectangle 1">
            <a:extLst>
              <a:ext uri="{FF2B5EF4-FFF2-40B4-BE49-F238E27FC236}">
                <a16:creationId xmlns:a16="http://schemas.microsoft.com/office/drawing/2014/main" id="{F2626541-A478-4925-858C-4243528C1274}"/>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3492" name="Text Box 2">
            <a:extLst>
              <a:ext uri="{FF2B5EF4-FFF2-40B4-BE49-F238E27FC236}">
                <a16:creationId xmlns:a16="http://schemas.microsoft.com/office/drawing/2014/main" id="{A7DF52AA-B922-4589-BBF8-46944CA13BBF}"/>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3493" name="Text Box 3">
            <a:extLst>
              <a:ext uri="{FF2B5EF4-FFF2-40B4-BE49-F238E27FC236}">
                <a16:creationId xmlns:a16="http://schemas.microsoft.com/office/drawing/2014/main" id="{68C08A23-359B-49C3-8A60-219E2C217BB9}"/>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A2DFF7F5-4201-406B-B7B7-20F309B3D40F}"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3494" name="Notizenplatzhalter 1">
            <a:extLst>
              <a:ext uri="{FF2B5EF4-FFF2-40B4-BE49-F238E27FC236}">
                <a16:creationId xmlns:a16="http://schemas.microsoft.com/office/drawing/2014/main" id="{067EF974-8628-4546-BCBB-8E4E290CA8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Eben bei den Ledersiegeln wurden sie bereits kurz genannt und auch für die folgende Einheit sind sie relevant:</a:t>
            </a:r>
          </a:p>
          <a:p>
            <a:r>
              <a:rPr lang="de-DE" altLang="de-DE"/>
              <a:t>die Normen der ILO (International Labour Organisation).</a:t>
            </a:r>
          </a:p>
          <a:p>
            <a:r>
              <a:rPr lang="de-DE" altLang="de-DE"/>
              <a:t>Diese Unterorganisation der Vereinten Nationen buchstabiert aus, was das Recht auf menschenwürdige Arbeit konkret bedeutet.</a:t>
            </a:r>
          </a:p>
          <a:p>
            <a:r>
              <a:rPr lang="de-DE" altLang="de-DE"/>
              <a:t>Ihr Ziel ist es, weltweit geltende soziale Mindeststandards einzuführen.</a:t>
            </a:r>
          </a:p>
          <a:p>
            <a:r>
              <a:rPr lang="de-DE" altLang="de-DE"/>
              <a:t>Die Arbeits- und Sozialnormen der ILO finden sich in den Übereinkommen und Empfehlungen,</a:t>
            </a:r>
          </a:p>
          <a:p>
            <a:r>
              <a:rPr lang="de-DE" altLang="de-DE"/>
              <a:t>die von der Internationalen Arbeitskonferenz angenommen wurden.</a:t>
            </a:r>
          </a:p>
          <a:p>
            <a:r>
              <a:rPr lang="de-DE" altLang="de-DE"/>
              <a:t>Übereinkommen erlangen im Wege der Ratifizierung durch die einzelnen Mitgliedstaaten für diese völkerrechtliche Verbindlichkeit. </a:t>
            </a:r>
          </a:p>
          <a:p>
            <a:pPr>
              <a:spcBef>
                <a:spcPct val="0"/>
              </a:spcBef>
            </a:pPr>
            <a:endParaRPr lang="de-DE" altLang="de-DE"/>
          </a:p>
          <a:p>
            <a:pPr>
              <a:spcBef>
                <a:spcPct val="0"/>
              </a:spcBef>
            </a:pPr>
            <a:r>
              <a:rPr lang="de-DE" altLang="de-DE"/>
              <a:t>Einen besonders herausgehobenen Stellenwert haben die ILO-Kernarbeitsnormen, denn sie wurden 1998 in einer</a:t>
            </a:r>
          </a:p>
          <a:p>
            <a:pPr>
              <a:spcBef>
                <a:spcPct val="0"/>
              </a:spcBef>
            </a:pPr>
            <a:r>
              <a:rPr lang="de-DE" altLang="de-DE"/>
              <a:t>"Erklärung betreffend die grundlegenden Prinzipien und Rechte bei der Arbeit" für alle ILO-Mitgliedsstaaten gültig erklärt. </a:t>
            </a:r>
          </a:p>
          <a:p>
            <a:pPr>
              <a:spcBef>
                <a:spcPct val="0"/>
              </a:spcBef>
            </a:pPr>
            <a:r>
              <a:rPr lang="de-DE" altLang="de-DE"/>
              <a:t>Sie umfassen:</a:t>
            </a:r>
          </a:p>
          <a:p>
            <a:pPr>
              <a:spcBef>
                <a:spcPct val="0"/>
              </a:spcBef>
            </a:pPr>
            <a:r>
              <a:rPr lang="de-DE" altLang="de-DE"/>
              <a:t>- Vereinigungsfreiheit und Recht auf Kollektivverhandlungen (Übereinkommen 87 und 98) </a:t>
            </a:r>
          </a:p>
          <a:p>
            <a:pPr>
              <a:spcBef>
                <a:spcPct val="0"/>
              </a:spcBef>
            </a:pPr>
            <a:r>
              <a:rPr lang="de-DE" altLang="de-DE"/>
              <a:t>- Beseitigung der Zwangsarbeit (Übereinkommen 29 und 105)</a:t>
            </a:r>
          </a:p>
          <a:p>
            <a:pPr>
              <a:spcBef>
                <a:spcPct val="0"/>
              </a:spcBef>
            </a:pPr>
            <a:r>
              <a:rPr lang="de-DE" altLang="de-DE"/>
              <a:t>- Abschaffung der Kinderarbeit (Übereinkommen 138 und 182)</a:t>
            </a:r>
          </a:p>
          <a:p>
            <a:pPr>
              <a:spcBef>
                <a:spcPct val="0"/>
              </a:spcBef>
            </a:pPr>
            <a:r>
              <a:rPr lang="de-DE" altLang="de-DE"/>
              <a:t>- Verbot der Diskriminierung in Beschäftigung und Beruf (Übereinkommen 100 und 111) </a:t>
            </a:r>
          </a:p>
          <a:p>
            <a:pPr>
              <a:spcBef>
                <a:spcPct val="0"/>
              </a:spcBef>
            </a:pPr>
            <a:endParaRPr lang="de-DE" altLang="de-DE"/>
          </a:p>
          <a:p>
            <a:pPr>
              <a:spcBef>
                <a:spcPct val="0"/>
              </a:spcBef>
            </a:pPr>
            <a:r>
              <a:rPr lang="de-DE" altLang="de-DE"/>
              <a:t>Auch weitere ILO-Übereinkommen orientieren sich an den Menschenrechten und konkretisieren, was diese in Arbeitskontexten bedeuten,</a:t>
            </a:r>
          </a:p>
          <a:p>
            <a:pPr>
              <a:spcBef>
                <a:spcPct val="0"/>
              </a:spcBef>
            </a:pPr>
            <a:r>
              <a:rPr lang="de-DE" altLang="de-DE"/>
              <a:t>so dass sie als Maßstäbe zur Betrachtung und Verbesserung der Arbeits-bedingungen herangezogen werden sollten.</a:t>
            </a:r>
          </a:p>
          <a:p>
            <a:pPr>
              <a:spcBef>
                <a:spcPct val="0"/>
              </a:spcBef>
            </a:pPr>
            <a:r>
              <a:rPr lang="de-DE" altLang="de-DE"/>
              <a:t>Für die Arbeitsbedingungen in der globalen Schuhindustrie, mit der wir uns gleich beschäftigen werden,</a:t>
            </a:r>
          </a:p>
          <a:p>
            <a:pPr>
              <a:spcBef>
                <a:spcPct val="0"/>
              </a:spcBef>
            </a:pPr>
            <a:r>
              <a:rPr lang="de-DE" altLang="de-DE"/>
              <a:t>sind z.B. die ILO-Normen zu folgenden Aspekten relevant:</a:t>
            </a:r>
          </a:p>
          <a:p>
            <a:pPr>
              <a:spcBef>
                <a:spcPct val="0"/>
              </a:spcBef>
            </a:pPr>
            <a:r>
              <a:rPr lang="de-DE" altLang="de-DE"/>
              <a:t>- Heimarbeit (Gleichbehandlung gegenüber anderen Beschäftigten) (Übereinkommen 177) </a:t>
            </a:r>
          </a:p>
          <a:p>
            <a:pPr>
              <a:spcBef>
                <a:spcPct val="0"/>
              </a:spcBef>
            </a:pPr>
            <a:r>
              <a:rPr lang="de-DE" altLang="de-DE"/>
              <a:t>- Festsetzung von Mindestlöhnen (orientiert an Existenzsicherung) (Übereinkommen 131)</a:t>
            </a:r>
          </a:p>
          <a:p>
            <a:pPr>
              <a:spcBef>
                <a:spcPct val="0"/>
              </a:spcBef>
            </a:pPr>
            <a:r>
              <a:rPr lang="de-DE" altLang="de-DE"/>
              <a:t>- Arbeitsschutz und Arbeitssicherheit (z.B. bei der Verwendung chemischer und inbs. krebserregender Stoffe) (Übereinkommen 155, 161, 139, 170 und 148) </a:t>
            </a:r>
          </a:p>
          <a:p>
            <a:pPr>
              <a:spcBef>
                <a:spcPct val="0"/>
              </a:spcBef>
            </a:pPr>
            <a:r>
              <a:rPr lang="de-DE" altLang="de-DE"/>
              <a:t>- Arbeitszeit (z.B. wöchentlicher Ruhetag) (z.B. Übereinkommen 14) </a:t>
            </a:r>
          </a:p>
          <a:p>
            <a:pPr>
              <a:spcBef>
                <a:spcPct val="0"/>
              </a:spcBef>
            </a:pPr>
            <a:endParaRPr lang="de-DE" altLang="de-DE"/>
          </a:p>
          <a:p>
            <a:pPr>
              <a:spcBef>
                <a:spcPct val="0"/>
              </a:spcBef>
            </a:pPr>
            <a:r>
              <a:rPr lang="de-DE" altLang="de-DE"/>
              <a:t>Im Projekt Change Your Shoes wurden Arbeiter_innen in schuhproduzierenden Betrieben in unterschiedlichen Produktionsländern befragt,</a:t>
            </a:r>
          </a:p>
          <a:p>
            <a:pPr>
              <a:spcBef>
                <a:spcPct val="0"/>
              </a:spcBef>
            </a:pPr>
            <a:r>
              <a:rPr lang="de-DE" altLang="de-DE"/>
              <a:t>die für den europäischen Markt relevant sind. Die Befragungen orientierten sich an der Einhaltung von ILO-Normen.</a:t>
            </a:r>
          </a:p>
          <a:p>
            <a:pPr>
              <a:spcBef>
                <a:spcPct val="0"/>
              </a:spcBef>
            </a:pPr>
            <a:r>
              <a:rPr lang="de-DE" altLang="de-DE"/>
              <a:t>In den Studien wurde dabei auch versucht, spezifische Problematiken im jeweiligen Produktionsland zu beleuchten.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902A98C2-3E2B-4ECA-B9EB-8986589D7FC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6B4B960A-AC9E-4793-AD0A-6D4CBC5AB35C}" type="slidenum">
              <a:rPr lang="de-DE" altLang="de-DE" sz="1200" smtClean="0">
                <a:solidFill>
                  <a:srgbClr val="000000"/>
                </a:solidFill>
                <a:latin typeface="Times New Roman" panose="02020603050405020304" pitchFamily="18" charset="0"/>
                <a:ea typeface="MS PGothic" panose="020B0600070205080204" pitchFamily="34" charset="-128"/>
              </a:rPr>
              <a:pPr/>
              <a:t>26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5539" name="Rectangle 1">
            <a:extLst>
              <a:ext uri="{FF2B5EF4-FFF2-40B4-BE49-F238E27FC236}">
                <a16:creationId xmlns:a16="http://schemas.microsoft.com/office/drawing/2014/main" id="{15D80DDE-37C9-43A7-B592-78720F11452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5540" name="Text Box 2">
            <a:extLst>
              <a:ext uri="{FF2B5EF4-FFF2-40B4-BE49-F238E27FC236}">
                <a16:creationId xmlns:a16="http://schemas.microsoft.com/office/drawing/2014/main" id="{F8DBCBCC-D918-4DBC-94D2-7F55AB801EB6}"/>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5541" name="Text Box 3">
            <a:extLst>
              <a:ext uri="{FF2B5EF4-FFF2-40B4-BE49-F238E27FC236}">
                <a16:creationId xmlns:a16="http://schemas.microsoft.com/office/drawing/2014/main" id="{40ED3023-6785-47A5-9485-20E2965000D2}"/>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36148346-2C2F-4C03-B56B-A8347231C0F1}"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5542" name="Notizenplatzhalter 1">
            <a:extLst>
              <a:ext uri="{FF2B5EF4-FFF2-40B4-BE49-F238E27FC236}">
                <a16:creationId xmlns:a16="http://schemas.microsoft.com/office/drawing/2014/main" id="{2F018759-A6EA-4ABD-A4B9-2784FB384EE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Rectangle 7">
            <a:extLst>
              <a:ext uri="{FF2B5EF4-FFF2-40B4-BE49-F238E27FC236}">
                <a16:creationId xmlns:a16="http://schemas.microsoft.com/office/drawing/2014/main" id="{F8F1959C-A6F8-44A0-902E-7B2577B159C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0D92ACA-B662-42FE-A201-46A0AD2B07BB}" type="slidenum">
              <a:rPr lang="de-DE" altLang="de-DE" sz="1200" smtClean="0">
                <a:solidFill>
                  <a:srgbClr val="000000"/>
                </a:solidFill>
                <a:latin typeface="Times New Roman" panose="02020603050405020304" pitchFamily="18" charset="0"/>
                <a:ea typeface="MS PGothic" panose="020B0600070205080204" pitchFamily="34" charset="-128"/>
              </a:rPr>
              <a:pPr/>
              <a:t>27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7587" name="Rectangle 1">
            <a:extLst>
              <a:ext uri="{FF2B5EF4-FFF2-40B4-BE49-F238E27FC236}">
                <a16:creationId xmlns:a16="http://schemas.microsoft.com/office/drawing/2014/main" id="{C962BB2B-01E2-4A52-9CF8-DB26F112E0B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7588" name="Text Box 2">
            <a:extLst>
              <a:ext uri="{FF2B5EF4-FFF2-40B4-BE49-F238E27FC236}">
                <a16:creationId xmlns:a16="http://schemas.microsoft.com/office/drawing/2014/main" id="{CF81CB25-FA41-4355-B6D4-AB9AF0E79D7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7589" name="Text Box 3">
            <a:extLst>
              <a:ext uri="{FF2B5EF4-FFF2-40B4-BE49-F238E27FC236}">
                <a16:creationId xmlns:a16="http://schemas.microsoft.com/office/drawing/2014/main" id="{AFF09FC0-C514-45B6-93A9-8B9028ADE23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F041341F-9B63-4196-8BE6-6843D97D27FB}"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7590" name="Notizenplatzhalter 1">
            <a:extLst>
              <a:ext uri="{FF2B5EF4-FFF2-40B4-BE49-F238E27FC236}">
                <a16:creationId xmlns:a16="http://schemas.microsoft.com/office/drawing/2014/main" id="{1684DD62-206E-4624-9E09-D6C612E2E1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ABE62CE1-4C86-4089-950C-289E54107EE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C60E93A7-E79F-43B9-8B19-03D205C5AA69}" type="slidenum">
              <a:rPr lang="de-DE" altLang="de-DE" sz="1200" smtClean="0">
                <a:solidFill>
                  <a:srgbClr val="000000"/>
                </a:solidFill>
                <a:latin typeface="Times New Roman" panose="02020603050405020304" pitchFamily="18" charset="0"/>
                <a:ea typeface="MS PGothic" panose="020B0600070205080204" pitchFamily="34" charset="-128"/>
              </a:rPr>
              <a:pPr/>
              <a:t>28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69635" name="Rectangle 1">
            <a:extLst>
              <a:ext uri="{FF2B5EF4-FFF2-40B4-BE49-F238E27FC236}">
                <a16:creationId xmlns:a16="http://schemas.microsoft.com/office/drawing/2014/main" id="{A8C9E256-74F4-44B7-901F-5C08E3D4773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69636" name="Text Box 2">
            <a:extLst>
              <a:ext uri="{FF2B5EF4-FFF2-40B4-BE49-F238E27FC236}">
                <a16:creationId xmlns:a16="http://schemas.microsoft.com/office/drawing/2014/main" id="{E9CFF9F6-E919-402F-89A8-E8FCAAAC7F1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69637" name="Text Box 3">
            <a:extLst>
              <a:ext uri="{FF2B5EF4-FFF2-40B4-BE49-F238E27FC236}">
                <a16:creationId xmlns:a16="http://schemas.microsoft.com/office/drawing/2014/main" id="{173BB66E-F900-4713-AB03-4FF29FD6383E}"/>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9AB2983C-1148-4826-BD08-B7C4B7B4E45B}"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69638" name="Notizenplatzhalter 1">
            <a:extLst>
              <a:ext uri="{FF2B5EF4-FFF2-40B4-BE49-F238E27FC236}">
                <a16:creationId xmlns:a16="http://schemas.microsoft.com/office/drawing/2014/main" id="{D8E3F859-90D5-4574-9072-540EA7E0763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Rectangle 7">
            <a:extLst>
              <a:ext uri="{FF2B5EF4-FFF2-40B4-BE49-F238E27FC236}">
                <a16:creationId xmlns:a16="http://schemas.microsoft.com/office/drawing/2014/main" id="{D32354A5-4693-42A4-A244-CD35760CA2B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524159E1-2B6B-48AD-965C-C3D1BC5B5DA0}" type="slidenum">
              <a:rPr lang="de-DE" altLang="de-DE" sz="1200" smtClean="0">
                <a:solidFill>
                  <a:srgbClr val="000000"/>
                </a:solidFill>
                <a:latin typeface="Times New Roman" panose="02020603050405020304" pitchFamily="18" charset="0"/>
                <a:ea typeface="MS PGothic" panose="020B0600070205080204" pitchFamily="34" charset="-128"/>
              </a:rPr>
              <a:pPr/>
              <a:t>29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1683" name="Rectangle 1">
            <a:extLst>
              <a:ext uri="{FF2B5EF4-FFF2-40B4-BE49-F238E27FC236}">
                <a16:creationId xmlns:a16="http://schemas.microsoft.com/office/drawing/2014/main" id="{C3BA8DD3-4949-419B-BF84-5FD9E870257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1684" name="Text Box 2">
            <a:extLst>
              <a:ext uri="{FF2B5EF4-FFF2-40B4-BE49-F238E27FC236}">
                <a16:creationId xmlns:a16="http://schemas.microsoft.com/office/drawing/2014/main" id="{BA788648-A681-4650-8DDF-3872F72113B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1685" name="Text Box 3">
            <a:extLst>
              <a:ext uri="{FF2B5EF4-FFF2-40B4-BE49-F238E27FC236}">
                <a16:creationId xmlns:a16="http://schemas.microsoft.com/office/drawing/2014/main" id="{797CBE4C-A69E-4CEE-9757-9F9F93CC0A7F}"/>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E443FF61-A8FD-4A74-AD85-AEE72D687478}"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29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1686" name="Notizenplatzhalter 1">
            <a:extLst>
              <a:ext uri="{FF2B5EF4-FFF2-40B4-BE49-F238E27FC236}">
                <a16:creationId xmlns:a16="http://schemas.microsoft.com/office/drawing/2014/main" id="{C857B573-9563-405C-82A3-58784B5B1F9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C947E2CB-8955-4FB0-90D4-68CB5DDE682E}"/>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301C82A-DB30-4C1E-9E53-B11720FBAEF4}" type="slidenum">
              <a:rPr lang="de-DE" altLang="de-DE" sz="1200" smtClean="0">
                <a:solidFill>
                  <a:srgbClr val="000000"/>
                </a:solidFill>
                <a:latin typeface="Times New Roman" panose="02020603050405020304" pitchFamily="18" charset="0"/>
                <a:ea typeface="MS PGothic" panose="020B0600070205080204" pitchFamily="34" charset="-128"/>
              </a:rPr>
              <a:pPr/>
              <a:t>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8435" name="Rectangle 1">
            <a:extLst>
              <a:ext uri="{FF2B5EF4-FFF2-40B4-BE49-F238E27FC236}">
                <a16:creationId xmlns:a16="http://schemas.microsoft.com/office/drawing/2014/main" id="{EA2BCCF4-6517-4C8F-A4C1-94691DED15D3}"/>
              </a:ext>
            </a:extLst>
          </p:cNvPr>
          <p:cNvSpPr>
            <a:spLocks noGrp="1" noRot="1" noChangeAspect="1"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8436" name="Text Box 2">
            <a:extLst>
              <a:ext uri="{FF2B5EF4-FFF2-40B4-BE49-F238E27FC236}">
                <a16:creationId xmlns:a16="http://schemas.microsoft.com/office/drawing/2014/main" id="{6018539C-8A81-4344-A97C-373DCA5FA12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8437" name="Text Box 3">
            <a:extLst>
              <a:ext uri="{FF2B5EF4-FFF2-40B4-BE49-F238E27FC236}">
                <a16:creationId xmlns:a16="http://schemas.microsoft.com/office/drawing/2014/main" id="{39F7470E-3713-48E1-A50F-4B83D76748E1}"/>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DE962096-9CB0-419A-BC0E-FA62FB55EFBD}"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3190" name="Notizenplatzhalter 1">
            <a:extLst>
              <a:ext uri="{FF2B5EF4-FFF2-40B4-BE49-F238E27FC236}">
                <a16:creationId xmlns:a16="http://schemas.microsoft.com/office/drawing/2014/main" id="{3B451BA9-3A29-4A42-92E7-62A867F1F469}"/>
              </a:ext>
            </a:extLst>
          </p:cNvPr>
          <p:cNvSpPr>
            <a:spLocks noGrp="1" noChangeArrowheads="1"/>
          </p:cNvSpPr>
          <p:nvPr>
            <p:ph type="body" idx="1"/>
          </p:nvPr>
        </p:nvSpPr>
        <p:spPr>
          <a:ln/>
        </p:spPr>
        <p:txBody>
          <a:bodyPr/>
          <a:lstStyle/>
          <a:p>
            <a:pPr>
              <a:lnSpc>
                <a:spcPct val="90000"/>
              </a:lnSpc>
              <a:defRPr/>
            </a:pPr>
            <a:r>
              <a:rPr lang="de-DE" altLang="de-DE" dirty="0">
                <a:cs typeface="Times New Roman" charset="0"/>
              </a:rPr>
              <a:t>Kampagne für Saubere Kleidung bzw. Clean Clothes Campaign ist ein Name</a:t>
            </a:r>
          </a:p>
          <a:p>
            <a:pPr>
              <a:lnSpc>
                <a:spcPct val="90000"/>
              </a:lnSpc>
              <a:defRPr/>
            </a:pPr>
            <a:r>
              <a:rPr lang="de-DE" altLang="de-DE" dirty="0">
                <a:cs typeface="Times New Roman" charset="0"/>
              </a:rPr>
              <a:t>für ein Netzwerk von Organisationen und keine Kampagne im eigentlichen Wortsinn.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Mitgliedsorganisationen sind Gewerkschaften, entwicklungspolitische Gruppen</a:t>
            </a:r>
          </a:p>
          <a:p>
            <a:pPr>
              <a:lnSpc>
                <a:spcPct val="90000"/>
              </a:lnSpc>
              <a:defRPr/>
            </a:pPr>
            <a:r>
              <a:rPr lang="de-DE" altLang="de-DE" dirty="0">
                <a:cs typeface="Times New Roman" charset="0"/>
              </a:rPr>
              <a:t>und Vereine, kirchliche Organisationen…</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Partner in Produktionsländern sind Gewerkschaften oder NGOs</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Aktivitäten:</a:t>
            </a:r>
          </a:p>
          <a:p>
            <a:pPr marL="171450" indent="-171450">
              <a:lnSpc>
                <a:spcPct val="90000"/>
              </a:lnSpc>
              <a:buFont typeface="Arial" panose="020B0604020202020204" pitchFamily="34" charset="0"/>
              <a:buChar char="•"/>
              <a:defRPr/>
            </a:pPr>
            <a:r>
              <a:rPr lang="de-DE" altLang="de-DE" dirty="0">
                <a:cs typeface="Times New Roman" charset="0"/>
              </a:rPr>
              <a:t>Kampagnen gegen Unternehmen: z.B. Sport/Outdoor Bekleidungshersteller (z.B. adidas),</a:t>
            </a:r>
          </a:p>
          <a:p>
            <a:pPr>
              <a:lnSpc>
                <a:spcPct val="90000"/>
              </a:lnSpc>
              <a:buFont typeface="Arial" panose="020B0604020202020204" pitchFamily="34" charset="0"/>
              <a:buNone/>
              <a:defRPr/>
            </a:pPr>
            <a:r>
              <a:rPr lang="de-DE" altLang="de-DE" dirty="0">
                <a:cs typeface="Times New Roman" charset="0"/>
              </a:rPr>
              <a:t>Discounter, Existenzlohn</a:t>
            </a:r>
          </a:p>
          <a:p>
            <a:pPr marL="171450" indent="-171450">
              <a:lnSpc>
                <a:spcPct val="90000"/>
              </a:lnSpc>
              <a:buFont typeface="Arial" panose="020B0604020202020204" pitchFamily="34" charset="0"/>
              <a:buChar char="•"/>
              <a:defRPr/>
            </a:pPr>
            <a:r>
              <a:rPr lang="de-DE" altLang="de-DE" dirty="0">
                <a:cs typeface="Times New Roman" charset="0"/>
              </a:rPr>
              <a:t>Kampagnen an Regierungsstellen: z.B. öffentliche Beschaffung, verbindliche Regulierung</a:t>
            </a:r>
          </a:p>
          <a:p>
            <a:pPr>
              <a:lnSpc>
                <a:spcPct val="90000"/>
              </a:lnSpc>
              <a:defRPr/>
            </a:pPr>
            <a:r>
              <a:rPr lang="de-DE" altLang="de-DE" dirty="0">
                <a:cs typeface="Times New Roman" charset="0"/>
              </a:rPr>
              <a:t>zu Haftungen und Entschädigung</a:t>
            </a:r>
          </a:p>
          <a:p>
            <a:pPr marL="171450" indent="-171450">
              <a:lnSpc>
                <a:spcPct val="90000"/>
              </a:lnSpc>
              <a:buFont typeface="Arial" panose="020B0604020202020204" pitchFamily="34" charset="0"/>
              <a:buChar char="•"/>
              <a:defRPr/>
            </a:pPr>
            <a:r>
              <a:rPr lang="de-DE" altLang="de-DE" dirty="0">
                <a:cs typeface="Times New Roman" charset="0"/>
              </a:rPr>
              <a:t>Eilaktions-Netzwerk: zur Skandalisierung und Mobilisierung im Fall von akuten</a:t>
            </a:r>
          </a:p>
          <a:p>
            <a:pPr>
              <a:lnSpc>
                <a:spcPct val="90000"/>
              </a:lnSpc>
              <a:defRPr/>
            </a:pPr>
            <a:r>
              <a:rPr lang="de-DE" altLang="de-DE" dirty="0">
                <a:cs typeface="Times New Roman" charset="0"/>
              </a:rPr>
              <a:t>Arbeitsrechtsverletzungen </a:t>
            </a:r>
          </a:p>
          <a:p>
            <a:pPr>
              <a:lnSpc>
                <a:spcPct val="90000"/>
              </a:lnSpc>
              <a:defRPr/>
            </a:pPr>
            <a:endParaRPr lang="de-DE" altLang="de-DE" dirty="0">
              <a:cs typeface="Times New Roman" charset="0"/>
            </a:endParaRPr>
          </a:p>
          <a:p>
            <a:pPr>
              <a:lnSpc>
                <a:spcPct val="90000"/>
              </a:lnSpc>
              <a:defRPr/>
            </a:pPr>
            <a:r>
              <a:rPr lang="de-DE" altLang="de-DE" dirty="0">
                <a:cs typeface="Times New Roman" charset="0"/>
              </a:rPr>
              <a:t>FEMNET unterstützt folgende Arbeitsbereiche:</a:t>
            </a:r>
          </a:p>
          <a:p>
            <a:pPr marL="171450" indent="-171450">
              <a:lnSpc>
                <a:spcPct val="90000"/>
              </a:lnSpc>
              <a:buFont typeface="Arial" panose="020B0604020202020204" pitchFamily="34" charset="0"/>
              <a:buChar char="•"/>
              <a:defRPr/>
            </a:pPr>
            <a:r>
              <a:rPr lang="de-DE" altLang="de-DE" dirty="0">
                <a:cs typeface="Times New Roman" charset="0"/>
              </a:rPr>
              <a:t>Kampagnen (Sport/Outdoor, Discounter, Existenzlohn, öffentliche Beschaffung, CSR)</a:t>
            </a:r>
          </a:p>
          <a:p>
            <a:pPr marL="171450" indent="-171450">
              <a:lnSpc>
                <a:spcPct val="90000"/>
              </a:lnSpc>
              <a:buFont typeface="Arial" panose="020B0604020202020204" pitchFamily="34" charset="0"/>
              <a:buChar char="•"/>
              <a:defRPr/>
            </a:pPr>
            <a:r>
              <a:rPr lang="de-DE" altLang="de-DE" dirty="0">
                <a:cs typeface="Times New Roman" charset="0"/>
              </a:rPr>
              <a:t>Textilbündnis</a:t>
            </a:r>
          </a:p>
          <a:p>
            <a:pPr marL="171450" indent="-171450">
              <a:lnSpc>
                <a:spcPct val="90000"/>
              </a:lnSpc>
              <a:buFont typeface="Arial" panose="020B0604020202020204" pitchFamily="34" charset="0"/>
              <a:buChar char="•"/>
              <a:defRPr/>
            </a:pPr>
            <a:r>
              <a:rPr lang="de-DE" altLang="de-DE" dirty="0">
                <a:cs typeface="Times New Roman" charset="0"/>
              </a:rPr>
              <a:t>Verbraucherinformation</a:t>
            </a:r>
          </a:p>
          <a:p>
            <a:pPr marL="171450" indent="-171450">
              <a:lnSpc>
                <a:spcPct val="90000"/>
              </a:lnSpc>
              <a:buFont typeface="Arial" panose="020B0604020202020204" pitchFamily="34" charset="0"/>
              <a:buChar char="•"/>
              <a:defRPr/>
            </a:pPr>
            <a:r>
              <a:rPr lang="de-DE" altLang="de-DE" dirty="0">
                <a:cs typeface="Times New Roman" charset="0"/>
              </a:rPr>
              <a:t>Eilaktions-Netzwerk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Rectangle 7">
            <a:extLst>
              <a:ext uri="{FF2B5EF4-FFF2-40B4-BE49-F238E27FC236}">
                <a16:creationId xmlns:a16="http://schemas.microsoft.com/office/drawing/2014/main" id="{83BEF4A7-88F6-4E2A-98B0-9DB3BF394C8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D6E3B74F-B617-4418-9D29-349AFDBBA188}" type="slidenum">
              <a:rPr lang="de-DE" altLang="de-DE" sz="1200" smtClean="0">
                <a:solidFill>
                  <a:srgbClr val="000000"/>
                </a:solidFill>
                <a:latin typeface="Times New Roman" panose="02020603050405020304" pitchFamily="18" charset="0"/>
                <a:ea typeface="MS PGothic" panose="020B0600070205080204" pitchFamily="34" charset="-128"/>
              </a:rPr>
              <a:pPr/>
              <a:t>30</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3731" name="Rectangle 1">
            <a:extLst>
              <a:ext uri="{FF2B5EF4-FFF2-40B4-BE49-F238E27FC236}">
                <a16:creationId xmlns:a16="http://schemas.microsoft.com/office/drawing/2014/main" id="{6BA62A2E-201D-4BBA-ABCA-A1830A12707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3732" name="Text Box 2">
            <a:extLst>
              <a:ext uri="{FF2B5EF4-FFF2-40B4-BE49-F238E27FC236}">
                <a16:creationId xmlns:a16="http://schemas.microsoft.com/office/drawing/2014/main" id="{F0257A27-5F42-4A0D-9A6A-589AE49B0616}"/>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3733" name="Text Box 3">
            <a:extLst>
              <a:ext uri="{FF2B5EF4-FFF2-40B4-BE49-F238E27FC236}">
                <a16:creationId xmlns:a16="http://schemas.microsoft.com/office/drawing/2014/main" id="{64951083-02CF-4ECE-BFF5-42935EE2C5DA}"/>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A8F6B9D5-222D-452A-824F-823AE6761EE4}"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30</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3734" name="Notizenplatzhalter 1">
            <a:extLst>
              <a:ext uri="{FF2B5EF4-FFF2-40B4-BE49-F238E27FC236}">
                <a16:creationId xmlns:a16="http://schemas.microsoft.com/office/drawing/2014/main" id="{DAC01103-EAF4-4DEB-BCAA-3016875C64D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5778" name="Rectangle 7">
            <a:extLst>
              <a:ext uri="{FF2B5EF4-FFF2-40B4-BE49-F238E27FC236}">
                <a16:creationId xmlns:a16="http://schemas.microsoft.com/office/drawing/2014/main" id="{DCFA23A7-730A-49C6-B531-8E1560831A8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201A1A2B-F880-4E5A-BBA7-8CAA6E4EBBED}" type="slidenum">
              <a:rPr lang="de-DE" altLang="de-DE" sz="1200" smtClean="0">
                <a:solidFill>
                  <a:srgbClr val="000000"/>
                </a:solidFill>
                <a:latin typeface="Times New Roman" panose="02020603050405020304" pitchFamily="18" charset="0"/>
                <a:ea typeface="MS PGothic" panose="020B0600070205080204" pitchFamily="34" charset="-128"/>
              </a:rPr>
              <a:pPr/>
              <a:t>31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5779" name="Rectangle 1">
            <a:extLst>
              <a:ext uri="{FF2B5EF4-FFF2-40B4-BE49-F238E27FC236}">
                <a16:creationId xmlns:a16="http://schemas.microsoft.com/office/drawing/2014/main" id="{5924FC39-1763-42B5-8B17-BDF08B2CF38F}"/>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80" name="Text Box 2">
            <a:extLst>
              <a:ext uri="{FF2B5EF4-FFF2-40B4-BE49-F238E27FC236}">
                <a16:creationId xmlns:a16="http://schemas.microsoft.com/office/drawing/2014/main" id="{3E60557C-DB7B-40D5-91A3-B935EAE38B34}"/>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5781" name="Text Box 3">
            <a:extLst>
              <a:ext uri="{FF2B5EF4-FFF2-40B4-BE49-F238E27FC236}">
                <a16:creationId xmlns:a16="http://schemas.microsoft.com/office/drawing/2014/main" id="{DC311EBB-0A34-441A-84C3-8455DB926043}"/>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B2581EF2-4AFF-49BC-9187-FB73FF30DB57}"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5782" name="Notizenplatzhalter 1">
            <a:extLst>
              <a:ext uri="{FF2B5EF4-FFF2-40B4-BE49-F238E27FC236}">
                <a16:creationId xmlns:a16="http://schemas.microsoft.com/office/drawing/2014/main" id="{F4BAE4E4-BDD2-4A12-B2F8-5CE2A640C1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Geschlechterspezifische Diskriminierung bei Löhnen ist in Agra sehr hoch:</a:t>
            </a:r>
          </a:p>
          <a:p>
            <a:r>
              <a:rPr lang="de-DE" altLang="de-DE"/>
              <a:t>92 der 119 interviewten ArbeiterInnen glauben, dass Frauen weniger als Männer für gleiche Arbeit verdienen.</a:t>
            </a:r>
          </a:p>
          <a:p>
            <a:endParaRPr lang="de-DE" altLang="de-DE"/>
          </a:p>
          <a:p>
            <a:r>
              <a:rPr lang="de-DE" altLang="de-DE" i="1"/>
              <a:t>Quelle: Pieper, Anton, Prasad, Shashi Kant und Raaj, Vaibhav (2016): Auf der Stelle (ge)treten – Arbeitsrechtsverletzungen</a:t>
            </a:r>
          </a:p>
          <a:p>
            <a:r>
              <a:rPr lang="de-DE" altLang="de-DE" i="1"/>
              <a:t>in der indischen Leder- und Schuhindustrie, Seite 33</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7826" name="Rectangle 7">
            <a:extLst>
              <a:ext uri="{FF2B5EF4-FFF2-40B4-BE49-F238E27FC236}">
                <a16:creationId xmlns:a16="http://schemas.microsoft.com/office/drawing/2014/main" id="{92B21743-C5F7-4550-B2AE-062233CBC3F9}"/>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EA86164-1359-4FCB-B54A-E6959A50EC9C}" type="slidenum">
              <a:rPr lang="de-DE" altLang="de-DE" sz="1200" smtClean="0">
                <a:solidFill>
                  <a:srgbClr val="000000"/>
                </a:solidFill>
                <a:latin typeface="Times New Roman" panose="02020603050405020304" pitchFamily="18" charset="0"/>
                <a:ea typeface="MS PGothic" panose="020B0600070205080204" pitchFamily="34" charset="-128"/>
              </a:rPr>
              <a:pPr/>
              <a:t>32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7827" name="Rectangle 1">
            <a:extLst>
              <a:ext uri="{FF2B5EF4-FFF2-40B4-BE49-F238E27FC236}">
                <a16:creationId xmlns:a16="http://schemas.microsoft.com/office/drawing/2014/main" id="{1E67A418-5537-4AB9-8D9D-C9C72D89725D}"/>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7828" name="Text Box 2">
            <a:extLst>
              <a:ext uri="{FF2B5EF4-FFF2-40B4-BE49-F238E27FC236}">
                <a16:creationId xmlns:a16="http://schemas.microsoft.com/office/drawing/2014/main" id="{DA52EE34-EA37-44E9-B79E-31CB60CF2AD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7829" name="Text Box 3">
            <a:extLst>
              <a:ext uri="{FF2B5EF4-FFF2-40B4-BE49-F238E27FC236}">
                <a16:creationId xmlns:a16="http://schemas.microsoft.com/office/drawing/2014/main" id="{B7E3AACF-8AA9-4272-A6FA-C7D973120BD6}"/>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39371453-12D6-4935-A0B1-00A0B3655A27}"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7830" name="Notizenplatzhalter 1">
            <a:extLst>
              <a:ext uri="{FF2B5EF4-FFF2-40B4-BE49-F238E27FC236}">
                <a16:creationId xmlns:a16="http://schemas.microsoft.com/office/drawing/2014/main" id="{C55DB646-46EA-48E1-8B61-7E0C4A49F6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379CC0E7-0773-4BC2-A456-874D5E27F5CA}"/>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DBDF887-D13C-456C-9EB8-8984DFC0058B}" type="slidenum">
              <a:rPr lang="de-DE" altLang="de-DE" sz="1200" smtClean="0">
                <a:solidFill>
                  <a:srgbClr val="000000"/>
                </a:solidFill>
                <a:latin typeface="Times New Roman" panose="02020603050405020304" pitchFamily="18" charset="0"/>
                <a:ea typeface="MS PGothic" panose="020B0600070205080204" pitchFamily="34" charset="-128"/>
              </a:rPr>
              <a:pPr/>
              <a:t>33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79875" name="Rectangle 1">
            <a:extLst>
              <a:ext uri="{FF2B5EF4-FFF2-40B4-BE49-F238E27FC236}">
                <a16:creationId xmlns:a16="http://schemas.microsoft.com/office/drawing/2014/main" id="{867EE278-E625-4DBB-89E3-22D800AAE57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9876" name="Text Box 2">
            <a:extLst>
              <a:ext uri="{FF2B5EF4-FFF2-40B4-BE49-F238E27FC236}">
                <a16:creationId xmlns:a16="http://schemas.microsoft.com/office/drawing/2014/main" id="{42CA48DC-4F5C-4018-81D9-E3B7B0DB4386}"/>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79877" name="Text Box 3">
            <a:extLst>
              <a:ext uri="{FF2B5EF4-FFF2-40B4-BE49-F238E27FC236}">
                <a16:creationId xmlns:a16="http://schemas.microsoft.com/office/drawing/2014/main" id="{9F05DD40-82AA-4049-9F81-C5B0D4A3B06B}"/>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0BF813D4-0082-4A7F-9929-2B3EE0F9BBD5}"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79878" name="Notizenplatzhalter 1">
            <a:extLst>
              <a:ext uri="{FF2B5EF4-FFF2-40B4-BE49-F238E27FC236}">
                <a16:creationId xmlns:a16="http://schemas.microsoft.com/office/drawing/2014/main" id="{7D7FA0D6-48C9-4896-926A-8323BE134EC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5A075D3A-BE8D-4A11-923A-F876E57E892B}"/>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0AE642E7-D288-40BF-AD87-0F6650DD4421}" type="slidenum">
              <a:rPr lang="de-DE" altLang="de-DE" sz="1200" smtClean="0">
                <a:solidFill>
                  <a:srgbClr val="000000"/>
                </a:solidFill>
                <a:latin typeface="Times New Roman" panose="02020603050405020304" pitchFamily="18" charset="0"/>
                <a:ea typeface="MS PGothic" panose="020B0600070205080204" pitchFamily="34" charset="-128"/>
              </a:rPr>
              <a:pPr/>
              <a:t>34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1923" name="Rectangle 1">
            <a:extLst>
              <a:ext uri="{FF2B5EF4-FFF2-40B4-BE49-F238E27FC236}">
                <a16:creationId xmlns:a16="http://schemas.microsoft.com/office/drawing/2014/main" id="{BFE1F160-28EF-43DF-9722-F3A5976635A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1924" name="Text Box 2">
            <a:extLst>
              <a:ext uri="{FF2B5EF4-FFF2-40B4-BE49-F238E27FC236}">
                <a16:creationId xmlns:a16="http://schemas.microsoft.com/office/drawing/2014/main" id="{5E73496C-DA2E-4B32-8FE0-7BB87B0FC07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81925" name="Text Box 3">
            <a:extLst>
              <a:ext uri="{FF2B5EF4-FFF2-40B4-BE49-F238E27FC236}">
                <a16:creationId xmlns:a16="http://schemas.microsoft.com/office/drawing/2014/main" id="{5C65B5CB-D2E6-43F3-B5EF-346FBC6B392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BC59FB38-A094-42BF-853F-C1178D4E07F0}"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34</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1926" name="Notizenplatzhalter 1">
            <a:extLst>
              <a:ext uri="{FF2B5EF4-FFF2-40B4-BE49-F238E27FC236}">
                <a16:creationId xmlns:a16="http://schemas.microsoft.com/office/drawing/2014/main" id="{F9E65EC5-0A42-4EDC-8FA7-6E23BE30B6B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3970" name="Rectangle 7">
            <a:extLst>
              <a:ext uri="{FF2B5EF4-FFF2-40B4-BE49-F238E27FC236}">
                <a16:creationId xmlns:a16="http://schemas.microsoft.com/office/drawing/2014/main" id="{F90F6A02-2902-4EEB-8AD8-1362DF140394}"/>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643E3D7E-2A30-4F67-8E6C-85D23780B84D}" type="slidenum">
              <a:rPr lang="de-DE" altLang="de-DE" sz="1200" smtClean="0">
                <a:solidFill>
                  <a:srgbClr val="000000"/>
                </a:solidFill>
                <a:latin typeface="Times New Roman" panose="02020603050405020304" pitchFamily="18" charset="0"/>
                <a:ea typeface="MS PGothic" panose="020B0600070205080204" pitchFamily="34" charset="-128"/>
              </a:rPr>
              <a:pPr/>
              <a:t>35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3971" name="Rectangle 1">
            <a:extLst>
              <a:ext uri="{FF2B5EF4-FFF2-40B4-BE49-F238E27FC236}">
                <a16:creationId xmlns:a16="http://schemas.microsoft.com/office/drawing/2014/main" id="{9903C8F2-FD3C-45E1-9836-0BC9EA025A36}"/>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3972" name="Text Box 2">
            <a:extLst>
              <a:ext uri="{FF2B5EF4-FFF2-40B4-BE49-F238E27FC236}">
                <a16:creationId xmlns:a16="http://schemas.microsoft.com/office/drawing/2014/main" id="{8691222F-83CF-40A5-A446-3BC42DC6588A}"/>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83973" name="Text Box 3">
            <a:extLst>
              <a:ext uri="{FF2B5EF4-FFF2-40B4-BE49-F238E27FC236}">
                <a16:creationId xmlns:a16="http://schemas.microsoft.com/office/drawing/2014/main" id="{A48C6A19-BA31-4C22-82B7-90C875E44794}"/>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81DA433B-808E-43F3-AF9C-5E3CD2F60063}"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35</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3974" name="Notizenplatzhalter 1">
            <a:extLst>
              <a:ext uri="{FF2B5EF4-FFF2-40B4-BE49-F238E27FC236}">
                <a16:creationId xmlns:a16="http://schemas.microsoft.com/office/drawing/2014/main" id="{40A0D1AA-E9D4-460E-A981-64774A5A9E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6018" name="Rectangle 7">
            <a:extLst>
              <a:ext uri="{FF2B5EF4-FFF2-40B4-BE49-F238E27FC236}">
                <a16:creationId xmlns:a16="http://schemas.microsoft.com/office/drawing/2014/main" id="{681AD134-6746-4D4C-A556-AEF19365B59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867BC6AA-139B-4309-9760-9C7CA173D1CC}" type="slidenum">
              <a:rPr lang="de-DE" altLang="de-DE" sz="1200" smtClean="0">
                <a:solidFill>
                  <a:srgbClr val="000000"/>
                </a:solidFill>
                <a:latin typeface="Times New Roman" panose="02020603050405020304" pitchFamily="18" charset="0"/>
                <a:ea typeface="MS PGothic" panose="020B0600070205080204" pitchFamily="34" charset="-128"/>
              </a:rPr>
              <a:pPr/>
              <a:t>36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6019" name="Rectangle 1">
            <a:extLst>
              <a:ext uri="{FF2B5EF4-FFF2-40B4-BE49-F238E27FC236}">
                <a16:creationId xmlns:a16="http://schemas.microsoft.com/office/drawing/2014/main" id="{64AC4C55-DAA5-4F91-B69A-4801DB47A131}"/>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6020" name="Text Box 2">
            <a:extLst>
              <a:ext uri="{FF2B5EF4-FFF2-40B4-BE49-F238E27FC236}">
                <a16:creationId xmlns:a16="http://schemas.microsoft.com/office/drawing/2014/main" id="{6F4E102C-076A-4C24-B150-C69832F5503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86021" name="Text Box 3">
            <a:extLst>
              <a:ext uri="{FF2B5EF4-FFF2-40B4-BE49-F238E27FC236}">
                <a16:creationId xmlns:a16="http://schemas.microsoft.com/office/drawing/2014/main" id="{97B732BE-F3BF-49BD-BE24-C415295CBD5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D2E4D7CF-D6BE-4C41-9636-D33690FA8810}"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36</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6022" name="Notizenplatzhalter 1">
            <a:extLst>
              <a:ext uri="{FF2B5EF4-FFF2-40B4-BE49-F238E27FC236}">
                <a16:creationId xmlns:a16="http://schemas.microsoft.com/office/drawing/2014/main" id="{C56B6BEA-CF30-430D-B991-F97E251011E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8066" name="Rectangle 7">
            <a:extLst>
              <a:ext uri="{FF2B5EF4-FFF2-40B4-BE49-F238E27FC236}">
                <a16:creationId xmlns:a16="http://schemas.microsoft.com/office/drawing/2014/main" id="{8F06F963-0DD5-4236-A8C0-4B3A6059E59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D1A85C79-314A-4909-B82B-FFF6B2555BD3}" type="slidenum">
              <a:rPr lang="de-DE" altLang="de-DE" sz="1200" smtClean="0">
                <a:solidFill>
                  <a:srgbClr val="000000"/>
                </a:solidFill>
                <a:latin typeface="Times New Roman" panose="02020603050405020304" pitchFamily="18" charset="0"/>
                <a:ea typeface="MS PGothic" panose="020B0600070205080204" pitchFamily="34" charset="-128"/>
              </a:rPr>
              <a:pPr/>
              <a:t>37</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88067" name="Rectangle 1">
            <a:extLst>
              <a:ext uri="{FF2B5EF4-FFF2-40B4-BE49-F238E27FC236}">
                <a16:creationId xmlns:a16="http://schemas.microsoft.com/office/drawing/2014/main" id="{A874766E-1FE0-40E9-AE1D-42AB0A13E1F0}"/>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88068" name="Text Box 2">
            <a:extLst>
              <a:ext uri="{FF2B5EF4-FFF2-40B4-BE49-F238E27FC236}">
                <a16:creationId xmlns:a16="http://schemas.microsoft.com/office/drawing/2014/main" id="{1B8FABAE-4436-4924-8C7B-D2C4BACFCE1E}"/>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88069" name="Text Box 3">
            <a:extLst>
              <a:ext uri="{FF2B5EF4-FFF2-40B4-BE49-F238E27FC236}">
                <a16:creationId xmlns:a16="http://schemas.microsoft.com/office/drawing/2014/main" id="{CDDAB3AB-CA96-4925-9F6A-E9CD8E950FD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D9A9DFD8-19F4-4A7F-B260-E410F40E56EC}"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37</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8070" name="Notizenplatzhalter 1">
            <a:extLst>
              <a:ext uri="{FF2B5EF4-FFF2-40B4-BE49-F238E27FC236}">
                <a16:creationId xmlns:a16="http://schemas.microsoft.com/office/drawing/2014/main" id="{32E79F8C-515B-4933-A2C7-74DB0643216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0114" name="Rectangle 7">
            <a:extLst>
              <a:ext uri="{FF2B5EF4-FFF2-40B4-BE49-F238E27FC236}">
                <a16:creationId xmlns:a16="http://schemas.microsoft.com/office/drawing/2014/main" id="{652D87E8-5805-4875-856C-2DEB363F98D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23E4EB96-E77E-4A2F-9181-CB3ED8A0F79F}" type="slidenum">
              <a:rPr lang="de-DE" altLang="de-DE" sz="1200" smtClean="0">
                <a:solidFill>
                  <a:srgbClr val="000000"/>
                </a:solidFill>
                <a:latin typeface="Times New Roman" panose="02020603050405020304" pitchFamily="18" charset="0"/>
                <a:ea typeface="MS PGothic" panose="020B0600070205080204" pitchFamily="34" charset="-128"/>
              </a:rPr>
              <a:pPr/>
              <a:t>38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90115" name="Rectangle 1">
            <a:extLst>
              <a:ext uri="{FF2B5EF4-FFF2-40B4-BE49-F238E27FC236}">
                <a16:creationId xmlns:a16="http://schemas.microsoft.com/office/drawing/2014/main" id="{8B44DA11-0B20-4838-B79B-042CE79CF28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0116" name="Text Box 2">
            <a:extLst>
              <a:ext uri="{FF2B5EF4-FFF2-40B4-BE49-F238E27FC236}">
                <a16:creationId xmlns:a16="http://schemas.microsoft.com/office/drawing/2014/main" id="{120477E4-11E4-479A-9816-844EA66C179D}"/>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90117" name="Text Box 3">
            <a:extLst>
              <a:ext uri="{FF2B5EF4-FFF2-40B4-BE49-F238E27FC236}">
                <a16:creationId xmlns:a16="http://schemas.microsoft.com/office/drawing/2014/main" id="{FC059C7D-8D42-402B-B9BA-4E194D68D95C}"/>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713502A4-6FCF-4E59-9C29-F7A8B1F6AFEE}"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0118" name="Notizenplatzhalter 1">
            <a:extLst>
              <a:ext uri="{FF2B5EF4-FFF2-40B4-BE49-F238E27FC236}">
                <a16:creationId xmlns:a16="http://schemas.microsoft.com/office/drawing/2014/main" id="{75ABD017-82BA-4DC9-BD06-8A217790C9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Die UN-Leitprinzipien sagen: Staaten sind (über bestehende Menschenrechtsabkommen) verpflichtet,</a:t>
            </a:r>
          </a:p>
          <a:p>
            <a:r>
              <a:rPr lang="de-DE" altLang="de-DE"/>
              <a:t>Menschen durch eine angemessene Politik, Regulierung und Rechtsprechung vor Menschenrechtsverstößen</a:t>
            </a:r>
          </a:p>
          <a:p>
            <a:r>
              <a:rPr lang="de-DE" altLang="de-DE"/>
              <a:t>durch Unternehmen zu schützen.</a:t>
            </a:r>
          </a:p>
          <a:p>
            <a:endParaRPr lang="de-DE" altLang="de-DE"/>
          </a:p>
          <a:p>
            <a:r>
              <a:rPr lang="de-DE" altLang="de-DE"/>
              <a:t>Dieser Schutz wird aber nicht immer gewährleistet. In globalen Lieferketten bestehen Schutzlücken für Beschäftigte </a:t>
            </a:r>
          </a:p>
          <a:p>
            <a:r>
              <a:rPr lang="de-DE" altLang="de-DE"/>
              <a:t>und andere Gruppen (z.B. lokale Gemeinschaften am Produktionsstandort). </a:t>
            </a:r>
          </a:p>
          <a:p>
            <a:endParaRPr lang="de-DE" altLang="de-DE"/>
          </a:p>
          <a:p>
            <a:r>
              <a:rPr lang="de-DE" altLang="de-DE"/>
              <a:t>Aber auch Unternehmen sind verantwortlich, ihr Möglichstes zu tun, um in ihrer Geschäftstätigkeit Menschenrechtsverletzungen </a:t>
            </a:r>
          </a:p>
          <a:p>
            <a:r>
              <a:rPr lang="de-DE" altLang="de-DE"/>
              <a:t>vorzubeugen, bestehende Missstände zu beheben und Betroffenen Abhilfe und Entschädigung zu verschaffen.</a:t>
            </a:r>
          </a:p>
          <a:p>
            <a:r>
              <a:rPr lang="de-DE" altLang="de-DE"/>
              <a:t>Dabei sollen sie nicht erst nach einem großen Unglück handeln, sondern präventiv vorgehen und in ihrem Unternehmenshandeln</a:t>
            </a:r>
          </a:p>
          <a:p>
            <a:r>
              <a:rPr lang="de-DE" altLang="de-DE"/>
              <a:t>Sorgfalt mit Blick auf Menschenrechte walten lassen. Man spricht von der „Pflicht zur menschenrechtlichen Sorgfalt“.</a:t>
            </a:r>
          </a:p>
          <a:p>
            <a:r>
              <a:rPr lang="de-DE" altLang="de-DE"/>
              <a:t>Diese ist nicht mit einer Maßnahme abgeschlossen, sondern ist ein fortwährender Prozess. </a:t>
            </a:r>
          </a:p>
          <a:p>
            <a:endParaRPr lang="de-DE" altLang="de-DE"/>
          </a:p>
          <a:p>
            <a:r>
              <a:rPr lang="de-DE" altLang="de-DE"/>
              <a:t>Konkret erwarten die Leitprinzipien von Unternehmen:</a:t>
            </a:r>
          </a:p>
          <a:p>
            <a:r>
              <a:rPr lang="de-DE" altLang="de-DE"/>
              <a:t>Zunächst einmal sollen Unternehmen ein Grundverständnis dafür entwickeln, was der Schutz der Menschenrechte für </a:t>
            </a:r>
          </a:p>
          <a:p>
            <a:r>
              <a:rPr lang="de-DE" altLang="de-DE"/>
              <a:t>ihr Geschäftsfeld und in den verschiedenen Stufen ihrer Lieferkette bedeutet. Alle Verantwortungsträger_innen im Unternehmen</a:t>
            </a:r>
          </a:p>
          <a:p>
            <a:r>
              <a:rPr lang="de-DE" altLang="de-DE"/>
              <a:t>sollen sich über eine entsprechende Grundsatzerklärung austauschen und diese veröffentlichen. </a:t>
            </a:r>
          </a:p>
          <a:p>
            <a:r>
              <a:rPr lang="de-DE" altLang="de-DE"/>
              <a:t>In der gesamten Lieferkette soll das Unternehmen ermitteln, welche Risiken mit Blick auf eine Verletzung </a:t>
            </a:r>
          </a:p>
          <a:p>
            <a:r>
              <a:rPr lang="de-DE" altLang="de-DE"/>
              <a:t>von Menschenrechten bestehen. Wichtig ist dabei der Einbezug von lokalen Akteuren (z.B. NGOs/Gewerkschaften) </a:t>
            </a:r>
          </a:p>
          <a:p>
            <a:r>
              <a:rPr lang="de-DE" altLang="de-DE"/>
              <a:t>und von möglichen Betroffenen (z.B. Arbeiter_innen) bzw. ihrer legitimen Vertreter_innen.</a:t>
            </a:r>
          </a:p>
          <a:p>
            <a:r>
              <a:rPr lang="de-DE" altLang="de-DE"/>
              <a:t>Vielleicht werden auch bereits existierende Menschenrechtsverletzungen festgestellt. </a:t>
            </a:r>
          </a:p>
          <a:p>
            <a:r>
              <a:rPr lang="de-DE" altLang="de-DE"/>
              <a:t>Das Unternehmen muss dann Maßnahmen ergreifen, die dem Risiko von Menschenrechtsverletzungen entgegenwirken, </a:t>
            </a:r>
          </a:p>
          <a:p>
            <a:r>
              <a:rPr lang="de-DE" altLang="de-DE"/>
              <a:t>bzw. Verbesserung bei bestehenden Missständen bringen. Zuallererst sollen jene Risiken oder realen Missstände </a:t>
            </a:r>
          </a:p>
          <a:p>
            <a:r>
              <a:rPr lang="de-DE" altLang="de-DE"/>
              <a:t>angegangen werden, die besonders schwer sind und/oder eine besonders hohe Reichweite haben.</a:t>
            </a:r>
          </a:p>
          <a:p>
            <a:r>
              <a:rPr lang="de-DE" altLang="de-DE"/>
              <a:t>Über die menschenrechtlichen Risiken, gefundenen Missstände und die Maßnahmen, die das Unternehmen zu ihrer </a:t>
            </a:r>
          </a:p>
          <a:p>
            <a:r>
              <a:rPr lang="de-DE" altLang="de-DE"/>
              <a:t>Beseitigung ergreift, soll nach innen und außen Bericht erstattet werden.</a:t>
            </a:r>
          </a:p>
          <a:p>
            <a:r>
              <a:rPr lang="de-DE" altLang="de-DE"/>
              <a:t>Für mögliche Betroffene von Menschenrechtsverletzungen (z.B. Beschäftigte in Zulieferfabriken) sollen Beschwerdemechanismen</a:t>
            </a:r>
          </a:p>
          <a:p>
            <a:r>
              <a:rPr lang="de-DE" altLang="de-DE"/>
              <a:t>eingerichtet werden, die für sie leicht zugänglich sind. Bereits Geschädigte sollen Abhilfe und eine Entschädigung erhalten. </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62" name="Rectangle 7">
            <a:extLst>
              <a:ext uri="{FF2B5EF4-FFF2-40B4-BE49-F238E27FC236}">
                <a16:creationId xmlns:a16="http://schemas.microsoft.com/office/drawing/2014/main" id="{C1695B3F-D37A-493D-A5B8-96400C66304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AB3EE59D-4DB0-40E9-8003-0DECBAF70FF6}" type="slidenum">
              <a:rPr lang="de-DE" altLang="de-DE" sz="1200" smtClean="0">
                <a:solidFill>
                  <a:srgbClr val="000000"/>
                </a:solidFill>
                <a:latin typeface="Times New Roman" panose="02020603050405020304" pitchFamily="18" charset="0"/>
                <a:ea typeface="MS PGothic" panose="020B0600070205080204" pitchFamily="34" charset="-128"/>
              </a:rPr>
              <a:pPr/>
              <a:t>39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92163" name="Rectangle 1">
            <a:extLst>
              <a:ext uri="{FF2B5EF4-FFF2-40B4-BE49-F238E27FC236}">
                <a16:creationId xmlns:a16="http://schemas.microsoft.com/office/drawing/2014/main" id="{01B6FDAA-ECB6-4706-891A-CBEB7D386466}"/>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2164" name="Text Box 2">
            <a:extLst>
              <a:ext uri="{FF2B5EF4-FFF2-40B4-BE49-F238E27FC236}">
                <a16:creationId xmlns:a16="http://schemas.microsoft.com/office/drawing/2014/main" id="{44AABD1D-AC28-4347-BE23-D75AF2A08635}"/>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92165" name="Text Box 3">
            <a:extLst>
              <a:ext uri="{FF2B5EF4-FFF2-40B4-BE49-F238E27FC236}">
                <a16:creationId xmlns:a16="http://schemas.microsoft.com/office/drawing/2014/main" id="{D0BE7C7F-8351-4C3F-B1BA-A431D27F9F71}"/>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4A9D44B4-8D20-4AAC-B10A-2A262415559A}"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39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2166" name="Notizenplatzhalter 1">
            <a:extLst>
              <a:ext uri="{FF2B5EF4-FFF2-40B4-BE49-F238E27FC236}">
                <a16:creationId xmlns:a16="http://schemas.microsoft.com/office/drawing/2014/main" id="{7BD4D8D7-E427-4B11-B681-0BC5051DA4C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Einzelne Unternehmen, die Arbeitsbedingungen beim Zulieferbetrieb verbessern möchten</a:t>
            </a:r>
          </a:p>
          <a:p>
            <a:r>
              <a:rPr lang="de-DE" altLang="de-DE"/>
              <a:t>stoßen dabei nicht selten auf Hürden, da z.B. Audits nicht alle Missstände aufdecken oder</a:t>
            </a:r>
          </a:p>
          <a:p>
            <a:r>
              <a:rPr lang="de-DE" altLang="de-DE"/>
              <a:t>der Zulieferer keine existenzsichernden Löhne zahlen möchte.</a:t>
            </a:r>
          </a:p>
          <a:p>
            <a:r>
              <a:rPr lang="de-DE" altLang="de-DE"/>
              <a:t>Häufig mangelt es aber auch bereits an Bewusstsein und Willen der Markenhersteller, Missstände zu eruieren </a:t>
            </a:r>
          </a:p>
          <a:p>
            <a:r>
              <a:rPr lang="de-DE" altLang="de-DE"/>
              <a:t>und anzugehen und dabei auch die eigenen Geschäftspraktiken zu überdenken.</a:t>
            </a:r>
          </a:p>
          <a:p>
            <a:r>
              <a:rPr lang="de-DE" altLang="de-DE"/>
              <a:t>Prozesse menschenrechtlicher Sorgfalt können (verbunden mit entsprechender Kommunikation nach außen)</a:t>
            </a:r>
          </a:p>
          <a:p>
            <a:r>
              <a:rPr lang="de-DE" altLang="de-DE"/>
              <a:t>zwar auch Vorteile für Unternehmen mit sich bringen (z.B. Minimierung des Risikos eines Skandals,</a:t>
            </a:r>
          </a:p>
          <a:p>
            <a:r>
              <a:rPr lang="de-DE" altLang="de-DE"/>
              <a:t>Reputationsgewinn, Gewinnung an Attraktivität als ethisch korrekter Arbeitgeber), aber sie kosten auch Geld.</a:t>
            </a:r>
          </a:p>
          <a:p>
            <a:r>
              <a:rPr lang="de-DE" altLang="de-DE"/>
              <a:t>Unternehmen, die ihrer menschenrechtlichen Sorgfaltspflicht gewissenhaft nachkommen,</a:t>
            </a:r>
          </a:p>
          <a:p>
            <a:r>
              <a:rPr lang="de-DE" altLang="de-DE"/>
              <a:t>sehen sich daher oft im wettbewerbsnachteil. </a:t>
            </a:r>
          </a:p>
          <a:p>
            <a:endParaRPr lang="de-DE" altLang="de-DE"/>
          </a:p>
          <a:p>
            <a:r>
              <a:rPr lang="de-DE" altLang="de-DE"/>
              <a:t>Um wirklich zu Verbesserungen für die Beschäftigten in globalen Wertschöpfungsketten zu gelangen,</a:t>
            </a:r>
          </a:p>
          <a:p>
            <a:r>
              <a:rPr lang="de-DE" altLang="de-DE"/>
              <a:t>fordert die Kampagne für saubere Kleidung daher schon lange, dass Unternehmen gesetzlich</a:t>
            </a:r>
          </a:p>
          <a:p>
            <a:r>
              <a:rPr lang="de-DE" altLang="de-DE"/>
              <a:t>zu Prozessen menschenrechtlicher Sorgfalt verpflichtet werden sollen.</a:t>
            </a:r>
          </a:p>
          <a:p>
            <a:r>
              <a:rPr lang="de-DE" altLang="de-DE"/>
              <a:t>Mit gleichen Vorgaben für alle Unternehmen soll ihre Verantwortung für die Lieferkette festgelegt werden.</a:t>
            </a:r>
          </a:p>
          <a:p>
            <a:r>
              <a:rPr lang="de-DE" altLang="de-DE"/>
              <a:t>So entsteht ein Spielfeld mit gemeinsamen Regeln (level playing field), das nicht jene Unternehmen benachteiligt,</a:t>
            </a:r>
          </a:p>
          <a:p>
            <a:r>
              <a:rPr lang="de-DE" altLang="de-DE"/>
              <a:t>die wirksame und mit Kosten verbundene Maßnahmen ergreifen, sondern jene sanktioniert, </a:t>
            </a:r>
          </a:p>
          <a:p>
            <a:r>
              <a:rPr lang="de-DE" altLang="de-DE"/>
              <a:t>die keine hinreichenden Prozesse menschenrechtlicher Sorgfalt eingeführt haben.</a:t>
            </a:r>
          </a:p>
          <a:p>
            <a:r>
              <a:rPr lang="de-DE" altLang="de-DE"/>
              <a:t>Mit einer solchen gesetzlichen Verpflichtung wäre es auch leichter für Betroffene von Menschenrechtsverletzungen, </a:t>
            </a:r>
          </a:p>
          <a:p>
            <a:r>
              <a:rPr lang="de-DE" altLang="de-DE"/>
              <a:t>ihre Rechte gegenüber dem Markenunternehmen einzuklagen. </a:t>
            </a:r>
          </a:p>
          <a:p>
            <a:endParaRPr lang="de-DE" altLang="de-DE"/>
          </a:p>
          <a:p>
            <a:r>
              <a:rPr lang="de-DE" altLang="de-DE"/>
              <a:t>Bestehende Logiken der Globalisierung könnten sich umkehren: Produktionsländer erhalten Anreize,</a:t>
            </a:r>
          </a:p>
          <a:p>
            <a:r>
              <a:rPr lang="de-DE" altLang="de-DE"/>
              <a:t>starke Umwelt- und Sozialgesetzte zu verabschieden und durchzusetzen, anstelle dass Unternehmen</a:t>
            </a:r>
          </a:p>
          <a:p>
            <a:r>
              <a:rPr lang="de-DE" altLang="de-DE"/>
              <a:t>mit der Verlagerung von Produktionsstätten drohen, sobald höhere Standards diskutiert werden. </a:t>
            </a:r>
          </a:p>
          <a:p>
            <a:r>
              <a:rPr lang="de-DE" altLang="de-DE"/>
              <a:t>Diese Forderung nach einer gesetzlichen Pflicht zur menschenrechtlichen Sorgfalt unterstützt auch die Kampagne</a:t>
            </a:r>
          </a:p>
          <a:p>
            <a:r>
              <a:rPr lang="de-DE" altLang="de-DE"/>
              <a:t>Change Your Shoes. Als auf den europäischen Schuhmarkt bezogene Kampagne fordert sie die EU zudem auf,</a:t>
            </a:r>
          </a:p>
          <a:p>
            <a:r>
              <a:rPr lang="de-DE" altLang="de-DE"/>
              <a:t>Transparenz über die Lieferkette von Schuhen für Verbraucher_innen in Europa vorzuschreiben und</a:t>
            </a:r>
          </a:p>
          <a:p>
            <a:r>
              <a:rPr lang="de-DE" altLang="de-DE"/>
              <a:t>Richtwerte für gesundheits- und umweltgefährdende Chemikalien in der Schuh- und Lederproduktion zu erlassen.</a:t>
            </a:r>
          </a:p>
          <a:p>
            <a:r>
              <a:rPr lang="de-DE" altLang="de-DE"/>
              <a:t>Seit 2015 gibt es zwar Richtwerte zu Chromrückständen in Leder. Diese beziehen sich aber nur auf das Endprodukt</a:t>
            </a:r>
          </a:p>
          <a:p>
            <a:r>
              <a:rPr lang="de-DE" altLang="de-DE"/>
              <a:t>(zum Schutz der Verbraucher_innen) und nicht auf den Produktionsprozess und den Schutz der Arbeiter_innen</a:t>
            </a:r>
          </a:p>
          <a:p>
            <a:r>
              <a:rPr lang="de-DE" altLang="de-DE"/>
              <a:t>in den Gerbereien.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Rectangle 11">
            <a:extLst>
              <a:ext uri="{FF2B5EF4-FFF2-40B4-BE49-F238E27FC236}">
                <a16:creationId xmlns:a16="http://schemas.microsoft.com/office/drawing/2014/main" id="{C05436D9-23FC-4F96-A15C-06A83120098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1pPr>
            <a:lvl2pPr marL="741363" indent="-28416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2pPr>
            <a:lvl3pPr marL="11414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3pPr>
            <a:lvl4pPr marL="15986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4pPr>
            <a:lvl5pPr marL="2055813" indent="-227013" defTabSz="446088">
              <a:spcBef>
                <a:spcPct val="30000"/>
              </a:spcBef>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5pPr>
            <a:lvl6pPr marL="25130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6pPr>
            <a:lvl7pPr marL="29702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7pPr>
            <a:lvl8pPr marL="34274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8pPr>
            <a:lvl9pPr marL="3884613" indent="-227013" defTabSz="446088" eaLnBrk="0" fontAlgn="base" hangingPunct="0">
              <a:spcBef>
                <a:spcPct val="30000"/>
              </a:spcBef>
              <a:spcAft>
                <a:spcPct val="0"/>
              </a:spcAft>
              <a:buClr>
                <a:srgbClr val="000000"/>
              </a:buClr>
              <a:buSzPct val="100000"/>
              <a:buFont typeface="Times New Roman" panose="02020603050405020304" pitchFamily="18" charset="0"/>
              <a:tabLst>
                <a:tab pos="0" algn="l"/>
                <a:tab pos="422275" algn="l"/>
                <a:tab pos="849313" algn="l"/>
                <a:tab pos="1276350" algn="l"/>
                <a:tab pos="1703388" algn="l"/>
                <a:tab pos="2128838" algn="l"/>
                <a:tab pos="2555875" algn="l"/>
                <a:tab pos="2982913" algn="l"/>
                <a:tab pos="3409950" algn="l"/>
                <a:tab pos="3835400" algn="l"/>
                <a:tab pos="4262438" algn="l"/>
                <a:tab pos="4689475" algn="l"/>
                <a:tab pos="5116513" algn="l"/>
                <a:tab pos="5541963" algn="l"/>
                <a:tab pos="5969000" algn="l"/>
                <a:tab pos="6396038" algn="l"/>
                <a:tab pos="6823075" algn="l"/>
                <a:tab pos="7250113" algn="l"/>
                <a:tab pos="7675563" algn="l"/>
                <a:tab pos="8102600" algn="l"/>
                <a:tab pos="8529638" algn="l"/>
              </a:tabLst>
              <a:defRPr sz="1200">
                <a:solidFill>
                  <a:srgbClr val="000000"/>
                </a:solidFill>
                <a:latin typeface="Times New Roman" panose="02020603050405020304" pitchFamily="18" charset="0"/>
                <a:ea typeface="MS PGothic" panose="020B0600070205080204" pitchFamily="34" charset="-128"/>
              </a:defRPr>
            </a:lvl9pPr>
          </a:lstStyle>
          <a:p>
            <a:pPr algn="l">
              <a:spcBef>
                <a:spcPct val="0"/>
              </a:spcBef>
              <a:buClrTx/>
              <a:buSzTx/>
              <a:buFontTx/>
              <a:buNone/>
            </a:pPr>
            <a:fld id="{728A6B62-2463-4C1F-B46A-0422DF8E9075}" type="slidenum">
              <a:rPr lang="de-DE" altLang="de-DE" sz="1800" smtClean="0">
                <a:ea typeface="Microsoft YaHei" panose="020B0503020204020204" pitchFamily="34" charset="-122"/>
              </a:rPr>
              <a:pPr algn="l">
                <a:spcBef>
                  <a:spcPct val="0"/>
                </a:spcBef>
                <a:buClrTx/>
                <a:buSzTx/>
                <a:buFontTx/>
                <a:buNone/>
              </a:pPr>
              <a:t>4</a:t>
            </a:fld>
            <a:endParaRPr lang="de-DE" altLang="de-DE" sz="1800">
              <a:ea typeface="Microsoft YaHei" panose="020B0503020204020204" pitchFamily="34" charset="-122"/>
            </a:endParaRPr>
          </a:p>
        </p:txBody>
      </p:sp>
      <p:sp>
        <p:nvSpPr>
          <p:cNvPr id="20483" name="Rectangle 1">
            <a:extLst>
              <a:ext uri="{FF2B5EF4-FFF2-40B4-BE49-F238E27FC236}">
                <a16:creationId xmlns:a16="http://schemas.microsoft.com/office/drawing/2014/main" id="{1AF566D9-3750-404E-9BB9-D0506695A769}"/>
              </a:ext>
            </a:extLst>
          </p:cNvPr>
          <p:cNvSpPr>
            <a:spLocks noGrp="1" noRot="1" noChangeAspect="1" noChangeArrowheads="1" noTextEdit="1"/>
          </p:cNvSpPr>
          <p:nvPr>
            <p:ph type="sldImg"/>
          </p:nvPr>
        </p:nvSpPr>
        <p:spPr>
          <a:xfrm>
            <a:off x="992188" y="777875"/>
            <a:ext cx="5114925" cy="3836988"/>
          </a:xfrm>
          <a:solidFill>
            <a:srgbClr val="FFFFFF"/>
          </a:solidFill>
        </p:spPr>
      </p:sp>
      <p:sp>
        <p:nvSpPr>
          <p:cNvPr id="19460" name="Rectangle 2">
            <a:extLst>
              <a:ext uri="{FF2B5EF4-FFF2-40B4-BE49-F238E27FC236}">
                <a16:creationId xmlns:a16="http://schemas.microsoft.com/office/drawing/2014/main" id="{5DA1045C-B37C-4DD7-95C0-A5A6A8D95142}"/>
              </a:ext>
            </a:extLst>
          </p:cNvPr>
          <p:cNvSpPr>
            <a:spLocks noGrp="1" noChangeArrowheads="1"/>
          </p:cNvSpPr>
          <p:nvPr>
            <p:ph type="body" idx="1"/>
          </p:nvPr>
        </p:nvSpPr>
        <p:spPr>
          <a:xfrm>
            <a:off x="709613" y="4860925"/>
            <a:ext cx="5680075" cy="4606925"/>
          </a:xfrm>
        </p:spPr>
        <p:txBody>
          <a:bodyPr wrap="none" lIns="86833" tIns="43416" rIns="86833" bIns="43416" anchor="ctr"/>
          <a:lstStyle/>
          <a:p>
            <a:pPr>
              <a:buFont typeface="Arial" panose="020B0604020202020204" pitchFamily="34" charset="0"/>
              <a:buNone/>
              <a:defRPr/>
            </a:pPr>
            <a:r>
              <a:rPr lang="de-DE" sz="1700" dirty="0"/>
              <a:t>Mit dem Projekt möchten wir ein Bewusstsein schaffen und </a:t>
            </a:r>
            <a:r>
              <a:rPr lang="de-DE" sz="1300" dirty="0"/>
              <a:t>über globale Produktionsketten</a:t>
            </a:r>
          </a:p>
          <a:p>
            <a:pPr>
              <a:buFont typeface="Arial" panose="020B0604020202020204" pitchFamily="34" charset="0"/>
              <a:buNone/>
              <a:defRPr/>
            </a:pPr>
            <a:r>
              <a:rPr lang="de-DE" sz="1300" dirty="0"/>
              <a:t>in der Bekleidungsindustrie sowie vorhandene Umwelt- und Menschenrechtsverletzungen </a:t>
            </a:r>
            <a:r>
              <a:rPr lang="de-DE" sz="1400" dirty="0"/>
              <a:t>informieren.</a:t>
            </a:r>
          </a:p>
          <a:p>
            <a:pPr>
              <a:buFont typeface="Arial" panose="020B0604020202020204" pitchFamily="34" charset="0"/>
              <a:buNone/>
              <a:defRPr/>
            </a:pPr>
            <a:r>
              <a:rPr lang="de-DE" altLang="de-DE" sz="1300" dirty="0">
                <a:latin typeface="Arial" charset="0"/>
              </a:rPr>
              <a:t>Wir möchten Kenntnisse über umweltverträgliche und soziale Produktionsweisen vermitteln,</a:t>
            </a:r>
          </a:p>
          <a:p>
            <a:pPr>
              <a:buFont typeface="Arial" panose="020B0604020202020204" pitchFamily="34" charset="0"/>
              <a:buNone/>
              <a:defRPr/>
            </a:pPr>
            <a:r>
              <a:rPr lang="de-DE" altLang="de-DE" sz="1300" dirty="0">
                <a:latin typeface="Arial" charset="0"/>
              </a:rPr>
              <a:t>so dass spätere </a:t>
            </a:r>
            <a:r>
              <a:rPr lang="de-DE" altLang="de-DE" sz="1300" dirty="0" err="1">
                <a:latin typeface="Arial" charset="0"/>
              </a:rPr>
              <a:t>Mitarbeiter_innen</a:t>
            </a:r>
            <a:r>
              <a:rPr lang="de-DE" altLang="de-DE" sz="1300" dirty="0">
                <a:latin typeface="Arial" charset="0"/>
              </a:rPr>
              <a:t> von Textil- und Bekleidungsunternehmen sich für</a:t>
            </a:r>
          </a:p>
          <a:p>
            <a:pPr>
              <a:buFont typeface="Arial" panose="020B0604020202020204" pitchFamily="34" charset="0"/>
              <a:buNone/>
              <a:defRPr/>
            </a:pPr>
            <a:r>
              <a:rPr lang="de-DE" altLang="de-DE" sz="1300" dirty="0">
                <a:latin typeface="Arial" charset="0"/>
              </a:rPr>
              <a:t>eine nachhaltige, ökologische und sozial-faire Produktionsweise einsetzen können.</a:t>
            </a:r>
          </a:p>
          <a:p>
            <a:pPr>
              <a:buFont typeface="Arial" panose="020B0604020202020204" pitchFamily="34" charset="0"/>
              <a:buNone/>
              <a:defRPr/>
            </a:pPr>
            <a:r>
              <a:rPr lang="de-DE" altLang="de-DE" sz="1300" dirty="0"/>
              <a:t>Wir setzen uns dafür ein, dass Themen nachhaltiger Entwicklung fester Ausbildungsinhalt</a:t>
            </a:r>
          </a:p>
          <a:p>
            <a:pPr>
              <a:buFont typeface="Arial" panose="020B0604020202020204" pitchFamily="34" charset="0"/>
              <a:buNone/>
              <a:defRPr/>
            </a:pPr>
            <a:r>
              <a:rPr lang="de-DE" altLang="de-DE" sz="1300" dirty="0"/>
              <a:t>von modebezogenen Studiengängen in Deutschland werden.</a:t>
            </a:r>
            <a:endParaRPr lang="en-US" altLang="de-DE" sz="1300" dirty="0"/>
          </a:p>
          <a:p>
            <a:pPr>
              <a:defRPr/>
            </a:pPr>
            <a:endParaRPr lang="de-DE" altLang="de-DE" dirty="0">
              <a:latin typeface="Arial" charset="0"/>
            </a:endParaRPr>
          </a:p>
          <a:p>
            <a:pPr>
              <a:defRPr/>
            </a:pPr>
            <a:r>
              <a:rPr lang="de-DE" altLang="de-DE" dirty="0">
                <a:latin typeface="Arial" charset="0"/>
              </a:rPr>
              <a:t>Projektaktivitäten:</a:t>
            </a:r>
          </a:p>
          <a:p>
            <a:pPr marL="171450" indent="-171450">
              <a:buFont typeface="Arial" panose="020B0604020202020204" pitchFamily="34" charset="0"/>
              <a:buChar char="•"/>
              <a:defRPr/>
            </a:pPr>
            <a:r>
              <a:rPr lang="de-DE" dirty="0"/>
              <a:t>Vorträge und Workshops an Hochschulen; dazu gehören Vortragsreisen mit Gästen</a:t>
            </a:r>
          </a:p>
          <a:p>
            <a:pPr>
              <a:buFont typeface="Arial" panose="020B0604020202020204" pitchFamily="34" charset="0"/>
              <a:buNone/>
              <a:defRPr/>
            </a:pPr>
            <a:r>
              <a:rPr lang="de-DE" dirty="0"/>
              <a:t>aus Produktionsländern und die Durchführung von Workshops, die sich an 16 Bildungsmodulen orientieren,</a:t>
            </a:r>
          </a:p>
          <a:p>
            <a:pPr>
              <a:buFont typeface="Arial" panose="020B0604020202020204" pitchFamily="34" charset="0"/>
              <a:buNone/>
              <a:defRPr/>
            </a:pPr>
            <a:r>
              <a:rPr lang="de-DE" dirty="0"/>
              <a:t>die während des Projekts entwickelt wurden</a:t>
            </a:r>
          </a:p>
          <a:p>
            <a:pPr marL="171450" indent="-171450">
              <a:buFont typeface="Arial" panose="020B0604020202020204" pitchFamily="34" charset="0"/>
              <a:buChar char="•"/>
              <a:defRPr/>
            </a:pPr>
            <a:r>
              <a:rPr lang="de-DE" dirty="0"/>
              <a:t>Wir beraten und betreuen Studierende bei ihren Studien- und Abschlussarbeiten oder bei Semesterprojekten</a:t>
            </a:r>
          </a:p>
          <a:p>
            <a:pPr>
              <a:buFont typeface="Arial" panose="020B0604020202020204" pitchFamily="34" charset="0"/>
              <a:buNone/>
              <a:defRPr/>
            </a:pPr>
            <a:r>
              <a:rPr lang="de-DE" dirty="0"/>
              <a:t>(Interviews, Literaturhinweise, Kontakt zu anderen Organisationen)</a:t>
            </a:r>
          </a:p>
          <a:p>
            <a:pPr marL="171450" indent="-171450">
              <a:buFont typeface="Arial" panose="020B0604020202020204" pitchFamily="34" charset="0"/>
              <a:buChar char="•"/>
              <a:defRPr/>
            </a:pPr>
            <a:r>
              <a:rPr lang="de-DE" dirty="0"/>
              <a:t>Wir vermitteln Praktika z.B. bei unseren Partnern oder im </a:t>
            </a:r>
            <a:r>
              <a:rPr lang="de-DE" dirty="0" err="1"/>
              <a:t>FairSchnitt</a:t>
            </a:r>
            <a:r>
              <a:rPr lang="de-DE" dirty="0"/>
              <a:t> Büro</a:t>
            </a:r>
          </a:p>
          <a:p>
            <a:pPr marL="171450" indent="-171450">
              <a:buFont typeface="Arial" panose="020B0604020202020204" pitchFamily="34" charset="0"/>
              <a:buChar char="•"/>
              <a:defRPr/>
            </a:pPr>
            <a:r>
              <a:rPr lang="de-DE" altLang="de-DE" dirty="0">
                <a:latin typeface="Arial" charset="0"/>
              </a:rPr>
              <a:t>eine Materialdatenbank auf unserer Projektwebseite bietet umfangreiche Hintergrundinformationen</a:t>
            </a:r>
          </a:p>
          <a:p>
            <a:pPr>
              <a:buFont typeface="Arial" panose="020B0604020202020204" pitchFamily="34" charset="0"/>
              <a:buNone/>
              <a:defRPr/>
            </a:pPr>
            <a:r>
              <a:rPr lang="de-DE" altLang="de-DE" dirty="0">
                <a:latin typeface="Arial" charset="0"/>
              </a:rPr>
              <a:t>und wird regelmäßig aktualisiert</a:t>
            </a:r>
          </a:p>
          <a:p>
            <a:pPr marL="171450" indent="-171450">
              <a:buFont typeface="Arial" panose="020B0604020202020204" pitchFamily="34" charset="0"/>
              <a:buChar char="•"/>
              <a:defRPr/>
            </a:pPr>
            <a:r>
              <a:rPr lang="de-DE" dirty="0" err="1"/>
              <a:t>FairSchnitt</a:t>
            </a:r>
            <a:r>
              <a:rPr lang="de-DE" dirty="0"/>
              <a:t> Konferenz (findet alle 2 Jahre statt, zuletzt 2018 in Hamburg – Berichte gibt‘s auf der </a:t>
            </a:r>
            <a:r>
              <a:rPr lang="de-DE" dirty="0" err="1"/>
              <a:t>FairSchnitt</a:t>
            </a:r>
            <a:r>
              <a:rPr lang="de-DE" dirty="0"/>
              <a:t> Webseite)</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7">
            <a:extLst>
              <a:ext uri="{FF2B5EF4-FFF2-40B4-BE49-F238E27FC236}">
                <a16:creationId xmlns:a16="http://schemas.microsoft.com/office/drawing/2014/main" id="{F0AE9DE7-0DEC-4839-8E39-7AB615B4922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6CEC79B4-C288-4300-BFCD-052AE63C85EB}" type="slidenum">
              <a:rPr lang="de-DE" altLang="de-DE" sz="1200" smtClean="0">
                <a:solidFill>
                  <a:srgbClr val="000000"/>
                </a:solidFill>
                <a:latin typeface="Times New Roman" panose="02020603050405020304" pitchFamily="18" charset="0"/>
                <a:ea typeface="MS PGothic" panose="020B0600070205080204" pitchFamily="34" charset="-128"/>
              </a:rPr>
              <a:pPr/>
              <a:t>40</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94211" name="Rectangle 1">
            <a:extLst>
              <a:ext uri="{FF2B5EF4-FFF2-40B4-BE49-F238E27FC236}">
                <a16:creationId xmlns:a16="http://schemas.microsoft.com/office/drawing/2014/main" id="{AA11086B-F88C-40C2-AA24-141D4917355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4212" name="Text Box 2">
            <a:extLst>
              <a:ext uri="{FF2B5EF4-FFF2-40B4-BE49-F238E27FC236}">
                <a16:creationId xmlns:a16="http://schemas.microsoft.com/office/drawing/2014/main" id="{831BCDD0-879E-4DA8-BB84-C039CC5CC1C1}"/>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94213" name="Text Box 3">
            <a:extLst>
              <a:ext uri="{FF2B5EF4-FFF2-40B4-BE49-F238E27FC236}">
                <a16:creationId xmlns:a16="http://schemas.microsoft.com/office/drawing/2014/main" id="{1F92F65B-D7CE-4A45-AB3F-851265659233}"/>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02264CF0-ACB7-4C1F-AD78-CEBA16E73130}"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40</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88070" name="Notizenplatzhalter 1">
            <a:extLst>
              <a:ext uri="{FF2B5EF4-FFF2-40B4-BE49-F238E27FC236}">
                <a16:creationId xmlns:a16="http://schemas.microsoft.com/office/drawing/2014/main" id="{9CF12646-3030-4A55-91A6-D86E664500E0}"/>
              </a:ext>
            </a:extLst>
          </p:cNvPr>
          <p:cNvSpPr>
            <a:spLocks noGrp="1" noChangeArrowheads="1"/>
          </p:cNvSpPr>
          <p:nvPr>
            <p:ph type="body" idx="1"/>
          </p:nvPr>
        </p:nvSpPr>
        <p:spPr/>
        <p:txBody>
          <a:bodyPr/>
          <a:lstStyle/>
          <a:p>
            <a:pPr>
              <a:defRPr/>
            </a:pPr>
            <a:r>
              <a:rPr lang="de-DE" altLang="de-DE" dirty="0"/>
              <a:t>Wie sieht es aus mit der Umsetzung der zentralen Forderung eines Gesetzes zur menschenrechtlichen Sorgfalt? </a:t>
            </a:r>
          </a:p>
          <a:p>
            <a:pPr>
              <a:defRPr/>
            </a:pPr>
            <a:endParaRPr lang="de-DE" altLang="de-DE" dirty="0"/>
          </a:p>
          <a:p>
            <a:pPr>
              <a:defRPr/>
            </a:pPr>
            <a:r>
              <a:rPr lang="de-DE" altLang="de-DE" b="1" dirty="0">
                <a:solidFill>
                  <a:srgbClr val="002060"/>
                </a:solidFill>
                <a:latin typeface="Calibri" panose="020F0502020204030204" pitchFamily="34" charset="0"/>
                <a:cs typeface="Calibri" panose="020F0502020204030204" pitchFamily="34" charset="0"/>
              </a:rPr>
              <a:t>Nationaler Aktionsplan Wirtschaft und Menschenrechte</a:t>
            </a:r>
            <a:endParaRPr lang="de-DE" altLang="de-DE" b="1" dirty="0"/>
          </a:p>
          <a:p>
            <a:pPr marL="171450" indent="-171450">
              <a:buFont typeface="Arial" panose="020B0604020202020204" pitchFamily="34" charset="0"/>
              <a:buChar char="•"/>
              <a:defRPr/>
            </a:pPr>
            <a:r>
              <a:rPr lang="de-DE" altLang="de-DE" dirty="0"/>
              <a:t>Eine Chance, für Unternehmen in Deutschland eine Pflicht zur menschenrechtlichen Sorgfalt gesetzlich einzuführen, </a:t>
            </a:r>
          </a:p>
          <a:p>
            <a:pPr>
              <a:defRPr/>
            </a:pPr>
            <a:r>
              <a:rPr lang="de-DE" altLang="de-DE" dirty="0"/>
              <a:t>hätte der Ende 2016 beschlossene Nationale Aktionsplan Wirtschaft und Menschenrechte geboten.</a:t>
            </a:r>
          </a:p>
          <a:p>
            <a:pPr marL="171450" indent="-171450">
              <a:buFont typeface="Arial" panose="020B0604020202020204" pitchFamily="34" charset="0"/>
              <a:buChar char="•"/>
              <a:defRPr/>
            </a:pPr>
            <a:r>
              <a:rPr lang="de-DE" altLang="de-DE" dirty="0"/>
              <a:t>Nachdem 2011 die erwähnten UN-Leitprinzipien für Wirtschaft und Menschenrechte verabschiedet wurden,</a:t>
            </a:r>
          </a:p>
          <a:p>
            <a:pPr>
              <a:defRPr/>
            </a:pPr>
            <a:r>
              <a:rPr lang="de-DE" altLang="de-DE" dirty="0"/>
              <a:t>sind alle Staaten aufgefordert, Aktionspläne zur Umsetzung der Leitprinzipien zu entwickeln, in denen sie u.a. darlegen,</a:t>
            </a:r>
          </a:p>
          <a:p>
            <a:pPr>
              <a:defRPr/>
            </a:pPr>
            <a:r>
              <a:rPr lang="de-DE" altLang="de-DE" dirty="0"/>
              <a:t>wie sie Unternehmen auf ihrem Hoheitsgebiet zur Achtung der Menschenrechte in ihren Lieferketten anhalten wollen. </a:t>
            </a:r>
          </a:p>
          <a:p>
            <a:pPr marL="171450" indent="-171450">
              <a:buFont typeface="Arial" panose="020B0604020202020204" pitchFamily="34" charset="0"/>
              <a:buChar char="•"/>
              <a:defRPr/>
            </a:pPr>
            <a:r>
              <a:rPr lang="de-DE" altLang="de-DE" dirty="0"/>
              <a:t>Die Bundesregierung hat lang an einem solchen Plan gearbeitet. Beschlossen hat sie schließlich erstmal keine gesetzlich </a:t>
            </a:r>
          </a:p>
          <a:p>
            <a:pPr>
              <a:defRPr/>
            </a:pPr>
            <a:r>
              <a:rPr lang="de-DE" altLang="de-DE" dirty="0"/>
              <a:t>verankerte Pflicht zur menschenrechtlichen Sorgfalt. Sie äußert aber klar die Erwartungshaltung an Unternehmen,</a:t>
            </a:r>
          </a:p>
          <a:p>
            <a:pPr>
              <a:defRPr/>
            </a:pPr>
            <a:r>
              <a:rPr lang="de-DE" altLang="de-DE" dirty="0"/>
              <a:t>dass sie solche Prozesse einführen und setzt immerhin ein Ziel: Bis 2020 soll mind. die Hälfte der großen Unternehmen </a:t>
            </a:r>
          </a:p>
          <a:p>
            <a:pPr>
              <a:defRPr/>
            </a:pPr>
            <a:r>
              <a:rPr lang="de-DE" altLang="de-DE" dirty="0"/>
              <a:t>mit über 500 Mitarbeitenden Prozesse menschenrechtlicher Sorgfalt eingeführt haben. Ist das nicht der Fall soll eine </a:t>
            </a:r>
          </a:p>
          <a:p>
            <a:pPr>
              <a:defRPr/>
            </a:pPr>
            <a:r>
              <a:rPr lang="de-DE" altLang="de-DE" dirty="0"/>
              <a:t>gesetzliche Regelung geprüft werden.</a:t>
            </a:r>
          </a:p>
          <a:p>
            <a:pPr marL="171450" indent="-171450">
              <a:buFont typeface="Arial" panose="020B0604020202020204" pitchFamily="34" charset="0"/>
              <a:buChar char="•"/>
              <a:defRPr/>
            </a:pPr>
            <a:r>
              <a:rPr lang="de-DE" altLang="de-DE" dirty="0"/>
              <a:t>Da die Aktionspläne zur Umsetzung der Leitprinzipien (mit wenigen Ausnahmen) auch in anderen Ländern</a:t>
            </a:r>
          </a:p>
          <a:p>
            <a:pPr>
              <a:defRPr/>
            </a:pPr>
            <a:r>
              <a:rPr lang="de-DE" altLang="de-DE" dirty="0"/>
              <a:t>schwach ausfallen, setzen Menschenrechtsorganisationen ihre Hoffnung in einen neuen Prozess auf UN-Ebene,</a:t>
            </a:r>
          </a:p>
          <a:p>
            <a:pPr>
              <a:defRPr/>
            </a:pPr>
            <a:r>
              <a:rPr lang="de-DE" altLang="de-DE" dirty="0"/>
              <a:t>der ein verbindliches Abkommen zu Wirtschaft und Menschenrechten  schaffen soll.</a:t>
            </a:r>
          </a:p>
          <a:p>
            <a:pPr>
              <a:defRPr/>
            </a:pPr>
            <a:r>
              <a:rPr lang="de-DE" altLang="de-DE" dirty="0"/>
              <a:t>Denn die eben vorgestellten UN-Leitprinzipien für Wirtschaft und Menschenrechte bauen zwar auf bestehenden</a:t>
            </a:r>
          </a:p>
          <a:p>
            <a:pPr>
              <a:defRPr/>
            </a:pPr>
            <a:r>
              <a:rPr lang="de-DE" altLang="de-DE" dirty="0"/>
              <a:t>Menschenrechtsverpflichtungen von Staaten auf, sind aber kein völkerrechtlich verbindliches Abkommen,</a:t>
            </a:r>
          </a:p>
          <a:p>
            <a:pPr>
              <a:defRPr/>
            </a:pPr>
            <a:r>
              <a:rPr lang="de-DE" altLang="de-DE" dirty="0"/>
              <a:t>das von Staaten ratifiziert wurde, sondern ein Empfehlungskatalog, an dem Staaten sich orientieren sollen.</a:t>
            </a:r>
          </a:p>
          <a:p>
            <a:pPr>
              <a:defRPr/>
            </a:pPr>
            <a:r>
              <a:rPr lang="de-DE" altLang="de-DE" dirty="0"/>
              <a:t>Auch beschreiben sie nicht sehr konkret, wie genau Staaten die Unternehmen auf ihrem Hoheitsgebiet zur Achtung</a:t>
            </a:r>
          </a:p>
          <a:p>
            <a:pPr>
              <a:defRPr/>
            </a:pPr>
            <a:r>
              <a:rPr lang="de-DE" altLang="de-DE" dirty="0"/>
              <a:t>der Menschenrechte in ihren Lieferketten anhalten sollen. </a:t>
            </a:r>
          </a:p>
          <a:p>
            <a:pPr>
              <a:defRPr/>
            </a:pPr>
            <a:r>
              <a:rPr lang="de-DE" altLang="de-DE" dirty="0"/>
              <a:t>Neuster „Erfolg“: Initiative Lieferkettengesetz (siehe https://lieferkettengesetz.de/)</a:t>
            </a:r>
          </a:p>
          <a:p>
            <a:pPr>
              <a:defRPr/>
            </a:pPr>
            <a:r>
              <a:rPr lang="de-DE" i="1" dirty="0"/>
              <a:t>Von der Webseite FAQ:</a:t>
            </a:r>
          </a:p>
          <a:p>
            <a:pPr>
              <a:defRPr/>
            </a:pPr>
            <a:r>
              <a:rPr lang="de-DE" i="1" dirty="0"/>
              <a:t>Was ist die Initiative Lieferkettengesetz und was fordert sie? </a:t>
            </a:r>
          </a:p>
          <a:p>
            <a:pPr>
              <a:defRPr/>
            </a:pPr>
            <a:r>
              <a:rPr lang="de-DE" i="1" dirty="0"/>
              <a:t>Die Initiative Lieferkettengesetz ist ein breites zivilgesellschaftliches Bündnis aus Menschenrechts-, Entwicklungs-</a:t>
            </a:r>
          </a:p>
          <a:p>
            <a:pPr>
              <a:defRPr/>
            </a:pPr>
            <a:r>
              <a:rPr lang="de-DE" i="1" dirty="0"/>
              <a:t>und Umweltorganisationen, Gewerkschaften und Kirchen. Die Initiative tritt ein für eine Welt, in der Unternehmen</a:t>
            </a:r>
          </a:p>
          <a:p>
            <a:pPr>
              <a:defRPr/>
            </a:pPr>
            <a:r>
              <a:rPr lang="de-DE" i="1" dirty="0"/>
              <a:t>Menschenrechte achten und Umweltzerstörung vermeiden — entlang ihrer gesamten Lieferkette, von der Rohstoffgewinnung</a:t>
            </a:r>
          </a:p>
          <a:p>
            <a:pPr>
              <a:defRPr/>
            </a:pPr>
            <a:r>
              <a:rPr lang="de-DE" i="1" dirty="0"/>
              <a:t>bis zum Endkunden, nicht nur im Inland, sondern auch im Ausland. Erschreckende Berichte über brennende Fabriken,</a:t>
            </a:r>
          </a:p>
          <a:p>
            <a:pPr>
              <a:defRPr/>
            </a:pPr>
            <a:r>
              <a:rPr lang="de-DE" i="1" dirty="0"/>
              <a:t>ausbeuterische Kinderarbeit oder zerstörte Regenwälder zeigen immer wieder: Freiwillig kommen viele Unternehmen ihrer</a:t>
            </a:r>
          </a:p>
          <a:p>
            <a:pPr>
              <a:defRPr/>
            </a:pPr>
            <a:r>
              <a:rPr lang="de-DE" i="1" dirty="0"/>
              <a:t>Verantwortung nicht ausreichend nach. Daher fordern wir ein Lieferkettengesetz in Deutschland! Unternehmen, die Schäden</a:t>
            </a:r>
          </a:p>
          <a:p>
            <a:pPr>
              <a:defRPr/>
            </a:pPr>
            <a:r>
              <a:rPr lang="de-DE" i="1" dirty="0"/>
              <a:t>an Mensch und Umwelt in ihren Lieferketten verursachen oder in Kauf nehmen, müssen dafür haften. Skrupellose Geschäftspraktiken</a:t>
            </a:r>
          </a:p>
          <a:p>
            <a:pPr>
              <a:defRPr/>
            </a:pPr>
            <a:r>
              <a:rPr lang="de-DE" i="1" dirty="0"/>
              <a:t>dürfen nicht länger ohne Konsequenzen bleiben. </a:t>
            </a:r>
            <a:endParaRPr lang="de-DE" altLang="de-DE" i="1" dirty="0"/>
          </a:p>
          <a:p>
            <a:pPr>
              <a:defRPr/>
            </a:pPr>
            <a:endParaRPr lang="de-DE" altLang="de-DE" dirty="0"/>
          </a:p>
          <a:p>
            <a:pPr>
              <a:defRPr/>
            </a:pPr>
            <a:r>
              <a:rPr lang="de-DE" altLang="de-DE" b="1" dirty="0">
                <a:solidFill>
                  <a:srgbClr val="002060"/>
                </a:solidFill>
                <a:latin typeface="Calibri" panose="020F0502020204030204" pitchFamily="34" charset="0"/>
                <a:cs typeface="Calibri" panose="020F0502020204030204" pitchFamily="34" charset="0"/>
              </a:rPr>
              <a:t>Verhandlungen zu einem UN-Treaty</a:t>
            </a:r>
            <a:endParaRPr lang="de-DE" altLang="de-DE" b="1" dirty="0"/>
          </a:p>
          <a:p>
            <a:pPr marL="171450" indent="-171450">
              <a:buFont typeface="Arial" panose="020B0604020202020204" pitchFamily="34" charset="0"/>
              <a:buChar char="•"/>
              <a:defRPr/>
            </a:pPr>
            <a:r>
              <a:rPr lang="de-DE" altLang="de-DE" dirty="0"/>
              <a:t>Seit 2014 verhandelte daher eine zwischenstaatliche Arbeitsgruppe über den sogenannten UN-Treaty</a:t>
            </a:r>
          </a:p>
          <a:p>
            <a:pPr>
              <a:defRPr/>
            </a:pPr>
            <a:r>
              <a:rPr lang="de-DE" altLang="de-DE" dirty="0"/>
              <a:t>zu Wirtschaft und Menschenrechten.</a:t>
            </a:r>
          </a:p>
          <a:p>
            <a:pPr marL="171450" indent="-171450">
              <a:buFont typeface="Arial" panose="020B0604020202020204" pitchFamily="34" charset="0"/>
              <a:buChar char="•"/>
              <a:defRPr/>
            </a:pPr>
            <a:r>
              <a:rPr lang="de-DE" altLang="de-DE" dirty="0"/>
              <a:t>Ziel: Zusammenarbeit von Staaten in der Verfolgung von Menschenrechtsverletzungen besser regeln</a:t>
            </a:r>
          </a:p>
          <a:p>
            <a:pPr>
              <a:buFont typeface="Arial" panose="020B0604020202020204" pitchFamily="34" charset="0"/>
              <a:buNone/>
              <a:defRPr/>
            </a:pPr>
            <a:r>
              <a:rPr lang="de-DE" altLang="de-DE" dirty="0"/>
              <a:t>und klarer festlegen, wie Staaten Unternehmen zu ihrer menschenrechtlichen Sorgfalt verpflichten sollen.</a:t>
            </a:r>
          </a:p>
          <a:p>
            <a:pPr marL="171450" indent="-171450">
              <a:buFont typeface="Arial" panose="020B0604020202020204" pitchFamily="34" charset="0"/>
              <a:buChar char="•"/>
              <a:defRPr/>
            </a:pPr>
            <a:r>
              <a:rPr lang="en-US" dirty="0" err="1"/>
              <a:t>Letzter</a:t>
            </a:r>
            <a:r>
              <a:rPr lang="en-US" dirty="0"/>
              <a:t> Stand: Revised (= </a:t>
            </a:r>
            <a:r>
              <a:rPr lang="en-US" dirty="0" err="1"/>
              <a:t>überarbeitet</a:t>
            </a:r>
            <a:r>
              <a:rPr lang="en-US" dirty="0"/>
              <a:t>) Draft des </a:t>
            </a:r>
            <a:r>
              <a:rPr lang="en-US" dirty="0" err="1"/>
              <a:t>vorgeschlagenen</a:t>
            </a:r>
            <a:r>
              <a:rPr lang="en-US" dirty="0"/>
              <a:t> </a:t>
            </a:r>
            <a:r>
              <a:rPr lang="en-US" dirty="0" err="1"/>
              <a:t>gesetzlich</a:t>
            </a:r>
            <a:r>
              <a:rPr lang="en-US" dirty="0"/>
              <a:t> </a:t>
            </a:r>
            <a:r>
              <a:rPr lang="en-US" dirty="0" err="1"/>
              <a:t>bindenden</a:t>
            </a:r>
            <a:r>
              <a:rPr lang="en-US" dirty="0"/>
              <a:t> Treaty </a:t>
            </a:r>
            <a:r>
              <a:rPr lang="en-US" dirty="0" err="1"/>
              <a:t>zu</a:t>
            </a:r>
            <a:r>
              <a:rPr lang="en-US" dirty="0"/>
              <a:t> </a:t>
            </a:r>
            <a:r>
              <a:rPr lang="en-US" dirty="0" err="1"/>
              <a:t>Wirtschaft</a:t>
            </a:r>
            <a:r>
              <a:rPr lang="en-US" dirty="0"/>
              <a:t> und</a:t>
            </a:r>
          </a:p>
          <a:p>
            <a:pPr>
              <a:buFont typeface="Arial" panose="020B0604020202020204" pitchFamily="34" charset="0"/>
              <a:buNone/>
              <a:defRPr/>
            </a:pPr>
            <a:r>
              <a:rPr lang="en-US" dirty="0" err="1"/>
              <a:t>Menschenrechten</a:t>
            </a:r>
            <a:r>
              <a:rPr lang="en-US" dirty="0"/>
              <a:t> </a:t>
            </a:r>
            <a:r>
              <a:rPr lang="en-US" dirty="0" err="1"/>
              <a:t>veröffentlicht</a:t>
            </a:r>
            <a:r>
              <a:rPr lang="en-US" dirty="0"/>
              <a:t> </a:t>
            </a:r>
            <a:r>
              <a:rPr lang="en-US" dirty="0" err="1"/>
              <a:t>im</a:t>
            </a:r>
            <a:r>
              <a:rPr lang="en-US" dirty="0"/>
              <a:t> </a:t>
            </a:r>
            <a:r>
              <a:rPr lang="en-US" dirty="0" err="1"/>
              <a:t>Juli</a:t>
            </a:r>
            <a:r>
              <a:rPr lang="en-US" dirty="0"/>
              <a:t> 2019</a:t>
            </a:r>
          </a:p>
          <a:p>
            <a:pPr>
              <a:buFont typeface="Arial" panose="020B0604020202020204" pitchFamily="34" charset="0"/>
              <a:buNone/>
              <a:defRPr/>
            </a:pPr>
            <a:r>
              <a:rPr lang="en-US" altLang="de-DE" i="1" dirty="0" err="1"/>
              <a:t>Mehr</a:t>
            </a:r>
            <a:r>
              <a:rPr lang="en-US" altLang="de-DE" i="1" dirty="0"/>
              <a:t> </a:t>
            </a:r>
            <a:r>
              <a:rPr lang="en-US" altLang="de-DE" i="1" dirty="0" err="1"/>
              <a:t>Infos</a:t>
            </a:r>
            <a:r>
              <a:rPr lang="en-US" altLang="de-DE" i="1" dirty="0"/>
              <a:t>: https://www.business-humanrights.org/en/about-us/blog/debate-the-treaty/reflections-on-the-revised-draft-treaty</a:t>
            </a:r>
          </a:p>
          <a:p>
            <a:pPr>
              <a:buFont typeface="Arial" panose="020B0604020202020204" pitchFamily="34" charset="0"/>
              <a:buNone/>
              <a:defRPr/>
            </a:pPr>
            <a:r>
              <a:rPr lang="en-US" altLang="de-DE" i="1" dirty="0"/>
              <a:t>und https://www.business-humanrights.org/en/summary-revised-draft-of-the-binding-treaty-on-business-and-human-rights, </a:t>
            </a:r>
            <a:r>
              <a:rPr lang="en-US" altLang="de-DE" i="1" dirty="0" err="1"/>
              <a:t>Zugriffe</a:t>
            </a:r>
            <a:r>
              <a:rPr lang="en-US" altLang="de-DE" i="1" dirty="0"/>
              <a:t> 16.09.2019</a:t>
            </a:r>
            <a:endParaRPr lang="de-DE" altLang="de-DE" i="1"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E64D9E1A-A331-42F4-B7E8-21C39D5EDCB8}"/>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B7D4D51C-99DF-42D4-8491-B7BA1E98C970}" type="slidenum">
              <a:rPr lang="de-DE" altLang="de-DE" sz="1200" smtClean="0">
                <a:solidFill>
                  <a:srgbClr val="000000"/>
                </a:solidFill>
                <a:latin typeface="Times New Roman" panose="02020603050405020304" pitchFamily="18" charset="0"/>
                <a:ea typeface="MS PGothic" panose="020B0600070205080204" pitchFamily="34" charset="-128"/>
              </a:rPr>
              <a:pPr/>
              <a:t>41</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96259" name="Rectangle 1">
            <a:extLst>
              <a:ext uri="{FF2B5EF4-FFF2-40B4-BE49-F238E27FC236}">
                <a16:creationId xmlns:a16="http://schemas.microsoft.com/office/drawing/2014/main" id="{38055BE7-C67F-475E-B6ED-753A60CE0528}"/>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6260" name="Text Box 2">
            <a:extLst>
              <a:ext uri="{FF2B5EF4-FFF2-40B4-BE49-F238E27FC236}">
                <a16:creationId xmlns:a16="http://schemas.microsoft.com/office/drawing/2014/main" id="{02FBBCA9-47D5-4D53-8244-B3A13B5A81A9}"/>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96261" name="Text Box 3">
            <a:extLst>
              <a:ext uri="{FF2B5EF4-FFF2-40B4-BE49-F238E27FC236}">
                <a16:creationId xmlns:a16="http://schemas.microsoft.com/office/drawing/2014/main" id="{AD78FA83-7639-47B1-998F-152DB2594FF8}"/>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B45D98E8-B90D-4A96-9B84-1709D206290A}"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41</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6262" name="Notizenplatzhalter 1">
            <a:extLst>
              <a:ext uri="{FF2B5EF4-FFF2-40B4-BE49-F238E27FC236}">
                <a16:creationId xmlns:a16="http://schemas.microsoft.com/office/drawing/2014/main" id="{B0BF753A-4E2E-494D-8686-8BB60FA54FF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altLang="de-DE"/>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8306" name="Rectangle 7">
            <a:extLst>
              <a:ext uri="{FF2B5EF4-FFF2-40B4-BE49-F238E27FC236}">
                <a16:creationId xmlns:a16="http://schemas.microsoft.com/office/drawing/2014/main" id="{02CD80B2-6F2D-4856-A747-DFF665AD743F}"/>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DF9628E6-24C4-43BF-89D7-A0F05F1736C3}" type="slidenum">
              <a:rPr lang="de-DE" altLang="de-DE" sz="1200" smtClean="0">
                <a:solidFill>
                  <a:srgbClr val="000000"/>
                </a:solidFill>
                <a:latin typeface="Times New Roman" panose="02020603050405020304" pitchFamily="18" charset="0"/>
                <a:ea typeface="MS PGothic" panose="020B0600070205080204" pitchFamily="34" charset="-128"/>
              </a:rPr>
              <a:pPr/>
              <a:t>42</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98307" name="Rectangle 1">
            <a:extLst>
              <a:ext uri="{FF2B5EF4-FFF2-40B4-BE49-F238E27FC236}">
                <a16:creationId xmlns:a16="http://schemas.microsoft.com/office/drawing/2014/main" id="{AD8AB296-CDC2-493B-9549-EC630A446A05}"/>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98308" name="Text Box 2">
            <a:extLst>
              <a:ext uri="{FF2B5EF4-FFF2-40B4-BE49-F238E27FC236}">
                <a16:creationId xmlns:a16="http://schemas.microsoft.com/office/drawing/2014/main" id="{88A338B5-2743-4792-B572-AA3CD95EA2E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98309" name="Text Box 3">
            <a:extLst>
              <a:ext uri="{FF2B5EF4-FFF2-40B4-BE49-F238E27FC236}">
                <a16:creationId xmlns:a16="http://schemas.microsoft.com/office/drawing/2014/main" id="{731A0C96-30DC-488B-A47D-99CF12E843BC}"/>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185B9098-362F-4AA9-834D-7EA00E0B097F}"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42</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98310" name="Notizenplatzhalter 1">
            <a:extLst>
              <a:ext uri="{FF2B5EF4-FFF2-40B4-BE49-F238E27FC236}">
                <a16:creationId xmlns:a16="http://schemas.microsoft.com/office/drawing/2014/main" id="{7A69EF95-CCDB-489F-A4CA-C035F183312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Das Gerben mit pflanzlichen Gerbstoffen ist möglich, dauert aber länger und das Leder ist weniger</a:t>
            </a:r>
          </a:p>
          <a:p>
            <a:r>
              <a:rPr lang="de-DE" altLang="de-DE"/>
              <a:t>verarbeitungsfreundlich als chromgegerbtes Leder. Um die mit der Chromgerbung verbundenen ökologischen</a:t>
            </a:r>
          </a:p>
          <a:p>
            <a:r>
              <a:rPr lang="de-DE" altLang="de-DE"/>
              <a:t>und gesundheitlichen Probleme zu vermeiden, setzen einige umweltorientierte Hersteller auf pflanzliche</a:t>
            </a:r>
          </a:p>
          <a:p>
            <a:r>
              <a:rPr lang="de-DE" altLang="de-DE"/>
              <a:t>Gerbungsverfahren und entwickeln diese weiter. </a:t>
            </a:r>
          </a:p>
          <a:p>
            <a:endParaRPr lang="de-DE" altLang="de-DE" i="1"/>
          </a:p>
          <a:p>
            <a:r>
              <a:rPr lang="de-DE" altLang="de-DE" i="1"/>
              <a:t>Hinweis: Infos und Beschreibungen der pflanzlichen Gerbstoffe sowie Chromgerbung unter Einhaltung</a:t>
            </a:r>
          </a:p>
          <a:p>
            <a:r>
              <a:rPr lang="de-DE" altLang="de-DE" i="1"/>
              <a:t>hoher Standards in den Hintergrundinfos</a:t>
            </a:r>
          </a:p>
          <a:p>
            <a:endParaRPr lang="de-DE" altLang="de-DE"/>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0354" name="Rectangle 7">
            <a:extLst>
              <a:ext uri="{FF2B5EF4-FFF2-40B4-BE49-F238E27FC236}">
                <a16:creationId xmlns:a16="http://schemas.microsoft.com/office/drawing/2014/main" id="{4F88B1F3-6F9E-4D91-A1E0-86EAD1FF10A0}"/>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1753BDB3-1C7C-46B3-AD8D-DEF3D7C6446B}" type="slidenum">
              <a:rPr lang="de-DE" altLang="de-DE" sz="1200" smtClean="0">
                <a:solidFill>
                  <a:srgbClr val="000000"/>
                </a:solidFill>
                <a:latin typeface="Times New Roman" panose="02020603050405020304" pitchFamily="18" charset="0"/>
                <a:ea typeface="MS PGothic" panose="020B0600070205080204" pitchFamily="34" charset="-128"/>
              </a:rPr>
              <a:pPr/>
              <a:t>43</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00355" name="Rectangle 1">
            <a:extLst>
              <a:ext uri="{FF2B5EF4-FFF2-40B4-BE49-F238E27FC236}">
                <a16:creationId xmlns:a16="http://schemas.microsoft.com/office/drawing/2014/main" id="{C4A4170C-D08F-4E0C-9CCF-1118B2C9793F}"/>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0356" name="Text Box 2">
            <a:extLst>
              <a:ext uri="{FF2B5EF4-FFF2-40B4-BE49-F238E27FC236}">
                <a16:creationId xmlns:a16="http://schemas.microsoft.com/office/drawing/2014/main" id="{A85488B3-91BF-4A06-8DBC-98DACF596F23}"/>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100357" name="Text Box 3">
            <a:extLst>
              <a:ext uri="{FF2B5EF4-FFF2-40B4-BE49-F238E27FC236}">
                <a16:creationId xmlns:a16="http://schemas.microsoft.com/office/drawing/2014/main" id="{20D92317-C44E-4135-807C-B9AD984EBEA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E810C6DB-01DE-4CD5-BE05-740E08DE001B}"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43</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100358" name="Notizenplatzhalter 1">
            <a:extLst>
              <a:ext uri="{FF2B5EF4-FFF2-40B4-BE49-F238E27FC236}">
                <a16:creationId xmlns:a16="http://schemas.microsoft.com/office/drawing/2014/main" id="{113A698C-4039-49DE-8496-5289FF66B2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Als vegane Lederalternativen, die nicht auf Erdöl basieren, sind inzwischen Lederimitate</a:t>
            </a:r>
          </a:p>
          <a:p>
            <a:r>
              <a:rPr lang="de-DE" altLang="de-DE"/>
              <a:t>aus verschiedenen pflanzlichen Grundstoffen entwickelt worden.</a:t>
            </a:r>
          </a:p>
          <a:p>
            <a:r>
              <a:rPr lang="de-DE" altLang="de-DE"/>
              <a:t>Für Schuhe wird dabei vor allem Ananas- und Korkleder eingesetzt.</a:t>
            </a:r>
          </a:p>
          <a:p>
            <a:r>
              <a:rPr lang="de-DE" altLang="de-DE"/>
              <a:t>Es gibt auch erste Ansätze für Leder aus Eukalyptusfasern und Pilzfasern. </a:t>
            </a:r>
          </a:p>
          <a:p>
            <a:endParaRPr lang="de-DE" altLang="de-DE"/>
          </a:p>
          <a:p>
            <a:r>
              <a:rPr lang="de-DE" altLang="de-DE" i="1"/>
              <a:t>Hinweis: nähere Informationen in den Hintergrundinfos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7384C0AD-010C-4A9A-B3A2-ECEEA8270101}"/>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E5546074-648E-496D-B0D5-57414B544868}" type="slidenum">
              <a:rPr lang="de-DE" altLang="de-DE" sz="1200" smtClean="0">
                <a:solidFill>
                  <a:srgbClr val="000000"/>
                </a:solidFill>
                <a:latin typeface="Times New Roman" panose="02020603050405020304" pitchFamily="18" charset="0"/>
                <a:ea typeface="MS PGothic" panose="020B0600070205080204" pitchFamily="34" charset="-128"/>
              </a:rPr>
              <a:pPr/>
              <a:t>44</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02403" name="Rectangle 1">
            <a:extLst>
              <a:ext uri="{FF2B5EF4-FFF2-40B4-BE49-F238E27FC236}">
                <a16:creationId xmlns:a16="http://schemas.microsoft.com/office/drawing/2014/main" id="{ACD0E801-3B19-47F1-915A-49D5ED4B4662}"/>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2404" name="Rectangle 2">
            <a:extLst>
              <a:ext uri="{FF2B5EF4-FFF2-40B4-BE49-F238E27FC236}">
                <a16:creationId xmlns:a16="http://schemas.microsoft.com/office/drawing/2014/main" id="{1EB60FD5-D5EF-43F3-971B-9CF20908EDA5}"/>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a:extLst>
              <a:ext uri="{FF2B5EF4-FFF2-40B4-BE49-F238E27FC236}">
                <a16:creationId xmlns:a16="http://schemas.microsoft.com/office/drawing/2014/main" id="{021C1BA9-FD4D-4213-B238-7746DACF93B7}"/>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D21810BF-26DA-476F-AEA3-18562329CA27}" type="slidenum">
              <a:rPr lang="de-DE" altLang="de-DE" sz="1200" smtClean="0">
                <a:solidFill>
                  <a:srgbClr val="000000"/>
                </a:solidFill>
                <a:latin typeface="Times New Roman" panose="02020603050405020304" pitchFamily="18" charset="0"/>
                <a:ea typeface="MS PGothic" panose="020B0600070205080204" pitchFamily="34" charset="-128"/>
              </a:rPr>
              <a:pPr/>
              <a:t>45</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04451" name="Rectangle 2">
            <a:extLst>
              <a:ext uri="{FF2B5EF4-FFF2-40B4-BE49-F238E27FC236}">
                <a16:creationId xmlns:a16="http://schemas.microsoft.com/office/drawing/2014/main" id="{6BDD159F-7C56-42DA-ADB3-A6708E4F23DC}"/>
              </a:ext>
            </a:extLst>
          </p:cNvPr>
          <p:cNvSpPr>
            <a:spLocks noGrp="1" noRot="1" noChangeAspect="1" noChangeArrowheads="1" noTextEdit="1"/>
          </p:cNvSpPr>
          <p:nvPr>
            <p:ph type="sldImg"/>
          </p:nvPr>
        </p:nvSpPr>
        <p:spPr/>
      </p:sp>
      <p:sp>
        <p:nvSpPr>
          <p:cNvPr id="96260" name="Rectangle 3">
            <a:extLst>
              <a:ext uri="{FF2B5EF4-FFF2-40B4-BE49-F238E27FC236}">
                <a16:creationId xmlns:a16="http://schemas.microsoft.com/office/drawing/2014/main" id="{06ED0E1D-3063-4277-85BD-26388EC7972A}"/>
              </a:ext>
            </a:extLst>
          </p:cNvPr>
          <p:cNvSpPr>
            <a:spLocks noGrp="1" noChangeArrowheads="1"/>
          </p:cNvSpPr>
          <p:nvPr>
            <p:ph type="body" idx="1"/>
          </p:nvPr>
        </p:nvSpPr>
        <p:spPr>
          <a:ln/>
        </p:spPr>
        <p:txBody>
          <a:bodyPr/>
          <a:lstStyle/>
          <a:p>
            <a:pPr eaLnBrk="1" hangingPunct="1">
              <a:buFont typeface="Times New Roman" charset="0"/>
              <a:buNone/>
              <a:defRPr/>
            </a:pPr>
            <a:endParaRPr lang="de-DE">
              <a:latin typeface="Arial" charset="0"/>
              <a:ea typeface="ＭＳ Ｐゴシック" charset="0"/>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6498" name="Rectangle 7">
            <a:extLst>
              <a:ext uri="{FF2B5EF4-FFF2-40B4-BE49-F238E27FC236}">
                <a16:creationId xmlns:a16="http://schemas.microsoft.com/office/drawing/2014/main" id="{62367B77-B4B2-4D62-BE09-E5E05EC6C89D}"/>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594B2F49-F842-4BEF-A107-6BF7EE77ED5D}" type="slidenum">
              <a:rPr lang="de-DE" altLang="de-DE" sz="1200" smtClean="0">
                <a:solidFill>
                  <a:srgbClr val="000000"/>
                </a:solidFill>
                <a:latin typeface="Times New Roman" panose="02020603050405020304" pitchFamily="18" charset="0"/>
                <a:ea typeface="MS PGothic" panose="020B0600070205080204" pitchFamily="34" charset="-128"/>
              </a:rPr>
              <a:pPr/>
              <a:t>46</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106499" name="Rectangle 1">
            <a:extLst>
              <a:ext uri="{FF2B5EF4-FFF2-40B4-BE49-F238E27FC236}">
                <a16:creationId xmlns:a16="http://schemas.microsoft.com/office/drawing/2014/main" id="{E882771D-E5EC-4FEE-ADE8-248683BB697C}"/>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06500" name="Rectangle 2">
            <a:extLst>
              <a:ext uri="{FF2B5EF4-FFF2-40B4-BE49-F238E27FC236}">
                <a16:creationId xmlns:a16="http://schemas.microsoft.com/office/drawing/2014/main" id="{C3738FFD-FD0B-4AD1-9755-7FC884B9D79D}"/>
              </a:ext>
            </a:extLst>
          </p:cNvPr>
          <p:cNvSpPr>
            <a:spLocks noChangeArrowheads="1"/>
          </p:cNvSpPr>
          <p:nvPr>
            <p:ph type="body" idx="1"/>
          </p:nvPr>
        </p:nvSpPr>
        <p:spPr>
          <a:xfrm>
            <a:off x="1219200" y="3257550"/>
            <a:ext cx="6705600" cy="3086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latin typeface="Arial" panose="020B0604020202020204" pitchFamily="34" charset="0"/>
            </a:endParaRPr>
          </a:p>
          <a:p>
            <a:pPr eaLnBrk="1" hangingPunct="1">
              <a:spcBef>
                <a:spcPct val="0"/>
              </a:spcBef>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i="1">
              <a:solidFill>
                <a:srgbClr val="003366"/>
              </a:solidFill>
            </a:endParaRPr>
          </a:p>
          <a:p>
            <a:pPr>
              <a:tabLst>
                <a:tab pos="0" algn="l"/>
                <a:tab pos="449263" algn="l"/>
                <a:tab pos="898525" algn="l"/>
                <a:tab pos="1347788" algn="l"/>
                <a:tab pos="1797050" algn="l"/>
                <a:tab pos="2246313" algn="l"/>
                <a:tab pos="2695575" algn="l"/>
                <a:tab pos="3144838" algn="l"/>
                <a:tab pos="3594100" algn="l"/>
                <a:tab pos="4043363" algn="l"/>
                <a:tab pos="4492625" algn="l"/>
                <a:tab pos="4941888" algn="l"/>
              </a:tabLst>
            </a:pPr>
            <a:endParaRPr lang="de-DE" altLang="de-DE">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CE27D6CA-5EED-4C32-B658-7651B52A85D6}"/>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22E6F0EB-DE1E-403C-82CB-28EAB23E46C0}" type="slidenum">
              <a:rPr lang="de-DE" sz="1300" spc="-1">
                <a:solidFill>
                  <a:srgbClr val="000000"/>
                </a:solidFill>
                <a:uFill>
                  <a:solidFill>
                    <a:srgbClr val="FFFFFF"/>
                  </a:solidFill>
                </a:uFill>
                <a:latin typeface="Times New Roman"/>
                <a:ea typeface="MS PGothic"/>
              </a:rPr>
              <a:pPr algn="r">
                <a:defRPr/>
              </a:pPr>
              <a:t>5</a:t>
            </a:fld>
            <a:endParaRPr lang="de-DE" sz="1400" spc="-1">
              <a:solidFill>
                <a:srgbClr val="000000"/>
              </a:solidFill>
              <a:uFill>
                <a:solidFill>
                  <a:srgbClr val="FFFFFF"/>
                </a:solidFill>
              </a:uFill>
              <a:latin typeface="Times New Roman"/>
            </a:endParaRPr>
          </a:p>
        </p:txBody>
      </p:sp>
      <p:sp>
        <p:nvSpPr>
          <p:cNvPr id="22531" name="PlaceHolder 2">
            <a:extLst>
              <a:ext uri="{FF2B5EF4-FFF2-40B4-BE49-F238E27FC236}">
                <a16:creationId xmlns:a16="http://schemas.microsoft.com/office/drawing/2014/main" id="{DC71BC39-9E2D-4F51-9ECC-0D225E15A3CF}"/>
              </a:ext>
            </a:extLst>
          </p:cNvPr>
          <p:cNvSpPr>
            <a:spLocks noGrp="1" noChangeArrowheads="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00" tIns="49680" rIns="99000" bIns="49680"/>
          <a:lstStyle/>
          <a:p>
            <a:r>
              <a:rPr lang="de-DE" altLang="de-DE" sz="2000"/>
              <a:t>Überblick über den Modulablauf geben</a:t>
            </a:r>
          </a:p>
          <a:p>
            <a:endParaRPr lang="de-DE" altLang="de-DE" sz="2000"/>
          </a:p>
          <a:p>
            <a:r>
              <a:rPr lang="de-DE" altLang="de-DE" sz="2000"/>
              <a:t>Zunächst werden wir uns mit einem Quiz einigen Daten und Fakten zum Weltmarkt für Schuhe nähern.</a:t>
            </a:r>
          </a:p>
          <a:p>
            <a:r>
              <a:rPr lang="de-DE" altLang="de-DE" sz="2000"/>
              <a:t>In diesem allgemeinen Teil beschäftigen wir uns übergreifend mit dem Schuhmarkt, der sowohl Lederschuhe</a:t>
            </a:r>
          </a:p>
          <a:p>
            <a:r>
              <a:rPr lang="de-DE" altLang="de-DE" sz="2000"/>
              <a:t>als auch Schuhe aus anderen Materialien umfasst.</a:t>
            </a:r>
          </a:p>
          <a:p>
            <a:endParaRPr lang="de-DE" altLang="de-DE" sz="2000"/>
          </a:p>
          <a:p>
            <a:r>
              <a:rPr lang="de-DE" altLang="de-DE" sz="2000"/>
              <a:t>Exemplarisch für die besonderen Herausforderungen in einer der vorgelagerten Prozesse der Schuhproduktion</a:t>
            </a:r>
          </a:p>
          <a:p>
            <a:r>
              <a:rPr lang="de-DE" altLang="de-DE" sz="2000"/>
              <a:t>geht es anschließend um die besonders gravierenden sozialen und ökologischen Herausforderungen in der Ledergerbung.</a:t>
            </a:r>
          </a:p>
          <a:p>
            <a:r>
              <a:rPr lang="de-DE" altLang="de-DE" sz="2000"/>
              <a:t>Speziell zu dieser Thematik nehmen wir auch Siegel unter die Lupe, die Verbesserungen versprechen.</a:t>
            </a:r>
          </a:p>
          <a:p>
            <a:endParaRPr lang="de-DE" altLang="de-DE" sz="2000"/>
          </a:p>
          <a:p>
            <a:r>
              <a:rPr lang="de-DE" altLang="de-DE" sz="2000"/>
              <a:t>Anschließend betrachten wir die Stufe der Anfertigung von Schuhen (hier geht es wieder sowohl um Lederschuhe</a:t>
            </a:r>
          </a:p>
          <a:p>
            <a:r>
              <a:rPr lang="de-DE" altLang="de-DE" sz="2000"/>
              <a:t>als auch um Schuhe aus anderen Materialien).</a:t>
            </a:r>
          </a:p>
          <a:p>
            <a:r>
              <a:rPr lang="de-DE" altLang="de-DE" sz="2000"/>
              <a:t>In Gruppenarbeit nehmen wir Arbeitsbedingungen und die besonderen menschenrechtlichen Herausforderungen</a:t>
            </a:r>
          </a:p>
          <a:p>
            <a:r>
              <a:rPr lang="de-DE" altLang="de-DE" sz="2000"/>
              <a:t>der Schuhproduktion in verschiedenen Produktionsländern/-regionen in den Blick und stellen sie uns gegenseitig vor. </a:t>
            </a:r>
          </a:p>
          <a:p>
            <a:pPr>
              <a:buFont typeface="Times New Roman" panose="02020603050405020304" pitchFamily="18" charset="0"/>
              <a:buAutoNum type="arabicPeriod"/>
            </a:pPr>
            <a:endParaRPr lang="de-DE" altLang="de-DE" sz="2000"/>
          </a:p>
          <a:p>
            <a:r>
              <a:rPr lang="de-DE" altLang="de-DE" sz="2000"/>
              <a:t>Anhand des Konzepts der menschenrechtlichen Sorgfalt geht es sodann um die Frage,</a:t>
            </a:r>
          </a:p>
          <a:p>
            <a:r>
              <a:rPr lang="de-DE" altLang="de-DE" sz="2000"/>
              <a:t>welche Verantwortung Unternehmen haben, die menschenrechtlichen Probleme und Risiken in der Schuhproduktion anzugehen.</a:t>
            </a:r>
          </a:p>
          <a:p>
            <a:r>
              <a:rPr lang="de-DE" altLang="de-DE" sz="2000"/>
              <a:t>Welche Maßnahmen sind wirksam um ihnen zu begegnen?</a:t>
            </a:r>
          </a:p>
          <a:p>
            <a:endParaRPr lang="de-DE" altLang="de-DE" sz="2000"/>
          </a:p>
          <a:p>
            <a:r>
              <a:rPr lang="de-DE" altLang="de-DE" sz="2000"/>
              <a:t>Abschließend beschäftigen wir uns dann mit politischen und individuellen Handlungsmöglichkeiten,</a:t>
            </a:r>
          </a:p>
          <a:p>
            <a:r>
              <a:rPr lang="de-DE" altLang="de-DE" sz="2000"/>
              <a:t>um den Menschenrechtsverletzungen in der gloabeln Schuh- und Lederproduktion zu begegnen.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BCBA0C29-2858-4821-B82D-C4EFFCBCBB4D}"/>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91CB6574-6272-4EC2-8E4F-58DC7D51FDDA}" type="slidenum">
              <a:rPr lang="de-DE" sz="1300" spc="-1">
                <a:solidFill>
                  <a:srgbClr val="000000"/>
                </a:solidFill>
                <a:uFill>
                  <a:solidFill>
                    <a:srgbClr val="FFFFFF"/>
                  </a:solidFill>
                </a:uFill>
                <a:latin typeface="Times New Roman"/>
                <a:ea typeface="MS PGothic"/>
              </a:rPr>
              <a:pPr algn="r">
                <a:defRPr/>
              </a:pPr>
              <a:t>6</a:t>
            </a:fld>
            <a:endParaRPr lang="de-DE" sz="1400" spc="-1">
              <a:solidFill>
                <a:srgbClr val="000000"/>
              </a:solidFill>
              <a:uFill>
                <a:solidFill>
                  <a:srgbClr val="FFFFFF"/>
                </a:solidFill>
              </a:uFill>
              <a:latin typeface="Times New Roman"/>
            </a:endParaRPr>
          </a:p>
        </p:txBody>
      </p:sp>
      <p:sp>
        <p:nvSpPr>
          <p:cNvPr id="24579" name="PlaceHolder 2">
            <a:extLst>
              <a:ext uri="{FF2B5EF4-FFF2-40B4-BE49-F238E27FC236}">
                <a16:creationId xmlns:a16="http://schemas.microsoft.com/office/drawing/2014/main" id="{CE451DA4-716C-46C5-A57F-DA9EA08DE134}"/>
              </a:ext>
            </a:extLst>
          </p:cNvPr>
          <p:cNvSpPr>
            <a:spLocks noGrp="1" noChangeArrowheads="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00" tIns="49680" rIns="99000" bIns="49680"/>
          <a:lstStyle/>
          <a:p>
            <a:r>
              <a:rPr lang="de-DE" altLang="de-DE" sz="2000" i="1"/>
              <a:t>Frage an die Teilnehmenden:</a:t>
            </a:r>
          </a:p>
          <a:p>
            <a:r>
              <a:rPr lang="de-DE" altLang="de-DE" sz="2000"/>
              <a:t>Haben Sie Informationen darüber wo und wie Ihre Schuhe produziert wurden?</a:t>
            </a:r>
          </a:p>
          <a:p>
            <a:r>
              <a:rPr lang="de-DE" altLang="de-DE" sz="2000"/>
              <a:t>-&gt; einige Rückmeldungen annehmen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 name="TextShape 1">
            <a:extLst>
              <a:ext uri="{FF2B5EF4-FFF2-40B4-BE49-F238E27FC236}">
                <a16:creationId xmlns:a16="http://schemas.microsoft.com/office/drawing/2014/main" id="{0D16A724-126A-4365-868F-C789D68AE178}"/>
              </a:ext>
            </a:extLst>
          </p:cNvPr>
          <p:cNvSpPr txBox="1"/>
          <p:nvPr/>
        </p:nvSpPr>
        <p:spPr>
          <a:xfrm>
            <a:off x="4022725" y="9723438"/>
            <a:ext cx="3076575" cy="511175"/>
          </a:xfrm>
          <a:prstGeom prst="rect">
            <a:avLst/>
          </a:prstGeom>
          <a:noFill/>
          <a:ln>
            <a:noFill/>
          </a:ln>
        </p:spPr>
        <p:txBody>
          <a:bodyPr lIns="99000" tIns="49680" rIns="99000" bIns="49680" anchor="b"/>
          <a:lstStyle/>
          <a:p>
            <a:pPr algn="r">
              <a:defRPr/>
            </a:pPr>
            <a:fld id="{0012D0B0-FC3B-44B3-88A3-371310B67BD6}" type="slidenum">
              <a:rPr lang="de-DE" sz="1300" spc="-1">
                <a:solidFill>
                  <a:srgbClr val="000000"/>
                </a:solidFill>
                <a:uFill>
                  <a:solidFill>
                    <a:srgbClr val="FFFFFF"/>
                  </a:solidFill>
                </a:uFill>
                <a:latin typeface="Times New Roman"/>
                <a:ea typeface="MS PGothic"/>
              </a:rPr>
              <a:pPr algn="r">
                <a:defRPr/>
              </a:pPr>
              <a:t>7</a:t>
            </a:fld>
            <a:endParaRPr lang="de-DE" sz="1400" spc="-1">
              <a:solidFill>
                <a:srgbClr val="000000"/>
              </a:solidFill>
              <a:uFill>
                <a:solidFill>
                  <a:srgbClr val="FFFFFF"/>
                </a:solidFill>
              </a:uFill>
              <a:latin typeface="Times New Roman"/>
            </a:endParaRPr>
          </a:p>
        </p:txBody>
      </p:sp>
      <p:sp>
        <p:nvSpPr>
          <p:cNvPr id="26627" name="PlaceHolder 2">
            <a:extLst>
              <a:ext uri="{FF2B5EF4-FFF2-40B4-BE49-F238E27FC236}">
                <a16:creationId xmlns:a16="http://schemas.microsoft.com/office/drawing/2014/main" id="{9A5EFE02-F973-4952-B45F-9C5D403DE40D}"/>
              </a:ext>
            </a:extLst>
          </p:cNvPr>
          <p:cNvSpPr>
            <a:spLocks noGrp="1" noChangeArrowheads="1"/>
          </p:cNvSpPr>
          <p:nvPr>
            <p:ph type="body"/>
          </p:nvPr>
        </p:nvSpPr>
        <p:spPr>
          <a:xfrm>
            <a:off x="946150" y="4860925"/>
            <a:ext cx="5207000" cy="460533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9000" tIns="49680" rIns="99000" bIns="49680"/>
          <a:lstStyle/>
          <a:p>
            <a:r>
              <a:rPr lang="de-DE" altLang="de-DE" sz="2000"/>
              <a:t>In der europaweiten Umfrage „</a:t>
            </a:r>
            <a:r>
              <a:rPr lang="en-US" altLang="de-DE" sz="2000"/>
              <a:t>CHANGE YOUR SHOES ISSUES FOR THE EUROPEAN UNION”</a:t>
            </a:r>
          </a:p>
          <a:p>
            <a:r>
              <a:rPr lang="de-DE" altLang="de-DE" sz="2000"/>
              <a:t>der österreichischen The Nielsen Company wurden im Jahr 2015 10.000 Menschen zwischen 18 und 65 Jahren interviewt.</a:t>
            </a:r>
          </a:p>
          <a:p>
            <a:r>
              <a:rPr lang="de-DE" altLang="de-DE" sz="2000"/>
              <a:t>Die Befragung zeigte, dass weit über die Hälfte gar nicht oder kaum über die Schuhproduktion informiert ist. </a:t>
            </a:r>
          </a:p>
          <a:p>
            <a:endParaRPr lang="de-DE" altLang="de-DE" sz="2000"/>
          </a:p>
          <a:p>
            <a:r>
              <a:rPr lang="de-DE" altLang="de-DE" sz="2000"/>
              <a:t>Während die Missstände in der Kleidungsproduktion schon seit längerer Zeit in den Medien präsent sind</a:t>
            </a:r>
          </a:p>
          <a:p>
            <a:r>
              <a:rPr lang="de-DE" altLang="de-DE" sz="2000"/>
              <a:t>und von NGOs thematisiert werden, treten nun auch vermehrt Berichte</a:t>
            </a:r>
          </a:p>
          <a:p>
            <a:r>
              <a:rPr lang="de-DE" altLang="de-DE" sz="2000"/>
              <a:t>zu Menschenrechtsverletzungen in der Schuhproduktion in die öffentliche Wahrnehmung.</a:t>
            </a:r>
          </a:p>
          <a:p>
            <a:endParaRPr lang="de-DE" altLang="de-DE" sz="2000"/>
          </a:p>
          <a:p>
            <a:r>
              <a:rPr lang="de-DE" altLang="de-DE" sz="2000"/>
              <a:t>Lange fehlte es an fundierten Hintergrundrecherchen zur Thematik.</a:t>
            </a:r>
          </a:p>
          <a:p>
            <a:r>
              <a:rPr lang="de-DE" altLang="de-DE" sz="2000"/>
              <a:t>Mit Blick auf Sportschuhe großer Marken gab es schon in den frühen 1990ern zivilgesellschaftliche  Aktivitäten,</a:t>
            </a:r>
          </a:p>
          <a:p>
            <a:r>
              <a:rPr lang="de-DE" altLang="de-DE" sz="2000"/>
              <a:t>aber weitergehende Recherchen zum internationalen Schuhmarkt weniger.</a:t>
            </a:r>
          </a:p>
          <a:p>
            <a:r>
              <a:rPr lang="de-DE" altLang="de-DE" sz="2000"/>
              <a:t>Diese liefert seit Anfang 2015 das Projekt Change Your Shoes an dem 18 Nichtregierungsorganisationen aus Europa und Asien mitwirken. </a:t>
            </a:r>
          </a:p>
          <a:p>
            <a:r>
              <a:rPr lang="de-DE" altLang="de-DE" sz="2000"/>
              <a:t>Das Projekt lief bis 2017 und recherchierte zu Arbeitsbedingungen in der globalen Schuh- und Lederproduktion. </a:t>
            </a:r>
          </a:p>
          <a:p>
            <a:r>
              <a:rPr lang="de-DE" altLang="de-DE" sz="2000"/>
              <a:t>Die im Projekt tätigen NGOs leisteten Lobbyarbeit bei Schuhunternehmen und politischen Entscheidungsträger_innen</a:t>
            </a:r>
          </a:p>
          <a:p>
            <a:r>
              <a:rPr lang="de-DE" altLang="de-DE" sz="2000"/>
              <a:t>sowie Bildungs- und Informationsarbeit für Konsument_innen in Europa. </a:t>
            </a:r>
          </a:p>
          <a:p>
            <a:r>
              <a:rPr lang="de-DE" altLang="de-DE" sz="2000"/>
              <a:t>Viele der in diesem Modul präsentierten Informationen stammen aus den Recherchen des Projektes. </a:t>
            </a:r>
          </a:p>
          <a:p>
            <a:r>
              <a:rPr lang="de-DE" altLang="de-DE" sz="2000"/>
              <a:t>Als deutsche NGOs arbeiteten SÜDWIND und Inkota im Projekt mit.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FACE0BFD-9F87-47F5-8639-B7F0D3C00FEC}"/>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EC539115-7790-48A0-834A-AE71C10AA534}" type="slidenum">
              <a:rPr lang="de-DE" altLang="de-DE" sz="1200" smtClean="0">
                <a:solidFill>
                  <a:srgbClr val="000000"/>
                </a:solidFill>
                <a:latin typeface="Times New Roman" panose="02020603050405020304" pitchFamily="18" charset="0"/>
                <a:ea typeface="MS PGothic" panose="020B0600070205080204" pitchFamily="34" charset="-128"/>
              </a:rPr>
              <a:pPr/>
              <a:t>8</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28675" name="Rectangle 1">
            <a:extLst>
              <a:ext uri="{FF2B5EF4-FFF2-40B4-BE49-F238E27FC236}">
                <a16:creationId xmlns:a16="http://schemas.microsoft.com/office/drawing/2014/main" id="{60C8977A-A887-4F46-B94D-33A10136FFF9}"/>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8676" name="Text Box 2">
            <a:extLst>
              <a:ext uri="{FF2B5EF4-FFF2-40B4-BE49-F238E27FC236}">
                <a16:creationId xmlns:a16="http://schemas.microsoft.com/office/drawing/2014/main" id="{14BA6ED0-D898-45B0-909C-C29A82F4349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28677" name="Text Box 3">
            <a:extLst>
              <a:ext uri="{FF2B5EF4-FFF2-40B4-BE49-F238E27FC236}">
                <a16:creationId xmlns:a16="http://schemas.microsoft.com/office/drawing/2014/main" id="{D321916D-9F2F-4656-AA76-3CD7EAACF307}"/>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84D38DF5-6456-4A89-A38C-DFCF6E7079E7}"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8</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28678" name="Notizenplatzhalter 1">
            <a:extLst>
              <a:ext uri="{FF2B5EF4-FFF2-40B4-BE49-F238E27FC236}">
                <a16:creationId xmlns:a16="http://schemas.microsoft.com/office/drawing/2014/main" id="{208A4F37-25A4-4807-87CA-96922FD5FB8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Einstieg: Quiz</a:t>
            </a:r>
          </a:p>
          <a:p>
            <a:r>
              <a:rPr lang="de-DE" altLang="de-DE" i="1"/>
              <a:t>ggf. TN bitten, sich in kleine Gruppen zusammenzusetzen und nach kurzer Beratung</a:t>
            </a:r>
          </a:p>
          <a:p>
            <a:r>
              <a:rPr lang="de-DE" altLang="de-DE" i="1"/>
              <a:t>eine A-, B- oder C-Karte hochzuhalten</a:t>
            </a:r>
          </a:p>
          <a:p>
            <a:endParaRPr lang="de-DE" altLang="de-DE"/>
          </a:p>
          <a:p>
            <a:r>
              <a:rPr lang="de-DE" altLang="de-DE" b="1"/>
              <a:t>Antwort: a) 13 Paar Schuhe</a:t>
            </a:r>
          </a:p>
          <a:p>
            <a:r>
              <a:rPr lang="de-DE" altLang="de-DE"/>
              <a:t>Mittel aus Schuhbesitz Frauen und Männer im Jahr 2014</a:t>
            </a:r>
          </a:p>
          <a:p>
            <a:r>
              <a:rPr lang="de-DE" altLang="de-DE" i="1"/>
              <a:t>Bei Rückfrage zum Verhältnis der von Frauen und Männern gekauften Schuhe:</a:t>
            </a:r>
          </a:p>
          <a:p>
            <a:r>
              <a:rPr lang="de-DE" altLang="de-DE" i="1"/>
              <a:t>Hierzu liegt direkt keine Berechnung vor. Eine Befragung durch das Meinungsforschungsinstitut YourGov im Jahr 2014</a:t>
            </a:r>
          </a:p>
          <a:p>
            <a:r>
              <a:rPr lang="de-DE" altLang="de-DE" i="1"/>
              <a:t>in Deutschland ergab jedoch, dass Frauen deutlich mehr Schuhe in ihrem Schuhschrank besitzen als Männer.</a:t>
            </a:r>
          </a:p>
          <a:p>
            <a:r>
              <a:rPr lang="de-DE" altLang="de-DE" i="1"/>
              <a:t>Frauen besitzen demnach etwa 17,3 Paar Schuhe. Bei Männern sind es 8,2 Paar. Befragt wurden 1011 Personen über 18 Jahre.</a:t>
            </a:r>
          </a:p>
          <a:p>
            <a:r>
              <a:rPr lang="de-DE" altLang="de-DE" i="1"/>
              <a:t>Quelle: https://yougov.de/news/2014/02/17/umfrage-frauen-haben-doppelt-so-viele-schuhe-wie-m/, Zugriff 03.09.2019</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EC0C1A60-B212-4842-A461-689D30B56625}"/>
              </a:ext>
            </a:extLst>
          </p:cNvPr>
          <p:cNvSpPr>
            <a:spLocks noGrp="1" noChangeArrowheads="1"/>
          </p:cNvSpPr>
          <p:nvPr>
            <p:ph type="sldNum" sz="quarter"/>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15900" indent="-215900">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fld id="{FA67A37F-46AA-4F37-8540-E6950A9F1613}" type="slidenum">
              <a:rPr lang="de-DE" altLang="de-DE" sz="1200" smtClean="0">
                <a:solidFill>
                  <a:srgbClr val="000000"/>
                </a:solidFill>
                <a:latin typeface="Times New Roman" panose="02020603050405020304" pitchFamily="18" charset="0"/>
                <a:ea typeface="MS PGothic" panose="020B0600070205080204" pitchFamily="34" charset="-128"/>
              </a:rPr>
              <a:pPr/>
              <a:t>9</a:t>
            </a:fld>
            <a:endParaRPr lang="de-DE" altLang="de-DE" sz="1200">
              <a:solidFill>
                <a:srgbClr val="000000"/>
              </a:solidFill>
              <a:latin typeface="Times New Roman" panose="02020603050405020304" pitchFamily="18" charset="0"/>
              <a:ea typeface="MS PGothic" panose="020B0600070205080204" pitchFamily="34" charset="-128"/>
            </a:endParaRPr>
          </a:p>
        </p:txBody>
      </p:sp>
      <p:sp>
        <p:nvSpPr>
          <p:cNvPr id="30723" name="Rectangle 1">
            <a:extLst>
              <a:ext uri="{FF2B5EF4-FFF2-40B4-BE49-F238E27FC236}">
                <a16:creationId xmlns:a16="http://schemas.microsoft.com/office/drawing/2014/main" id="{AB4E48E5-32A6-478A-A638-E965B5B2556E}"/>
              </a:ext>
            </a:extLst>
          </p:cNvPr>
          <p:cNvSpPr>
            <a:spLocks noChangeArrowheads="1" noTextEdit="1"/>
          </p:cNvSpPr>
          <p:nvPr>
            <p:ph type="sldImg"/>
          </p:nvPr>
        </p:nvSpPr>
        <p:spPr>
          <a:xfrm>
            <a:off x="2857500" y="514350"/>
            <a:ext cx="3429000" cy="2571750"/>
          </a:xfrm>
          <a:solidFill>
            <a:srgbClr val="FFFFFF"/>
          </a:solidFill>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0724" name="Text Box 2">
            <a:extLst>
              <a:ext uri="{FF2B5EF4-FFF2-40B4-BE49-F238E27FC236}">
                <a16:creationId xmlns:a16="http://schemas.microsoft.com/office/drawing/2014/main" id="{64C53F99-9D42-4C6A-B989-C247158A551B}"/>
              </a:ext>
            </a:extLst>
          </p:cNvPr>
          <p:cNvSpPr txBox="1">
            <a:spLocks noChangeArrowheads="1"/>
          </p:cNvSpPr>
          <p:nvPr/>
        </p:nvSpPr>
        <p:spPr bwMode="auto">
          <a:xfrm>
            <a:off x="1219200" y="3257550"/>
            <a:ext cx="67056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50"/>
              </a:spcBef>
              <a:buSzPct val="100000"/>
            </a:pPr>
            <a:r>
              <a:rPr lang="de-DE" altLang="de-DE" sz="1200">
                <a:solidFill>
                  <a:srgbClr val="000000"/>
                </a:solidFill>
                <a:ea typeface="MS PGothic" panose="020B0600070205080204" pitchFamily="34" charset="-128"/>
              </a:rPr>
              <a:t>Unternehmen sitzen als Einkäufer einer wichtigen Position, sie haben die Macht, die Bedingungen in den Fabriken zu ändern, das zeigen Beispiele von Unternehmen, die diese Verantwortung für die Arbeitsbedingungen bei ihren Zulieferern bereits übernehmen</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Einkaufspolitik anpassen: angemessene Lieferzeiten, faire Preise, die Existenzlöhne ermöglichen, lange Lieferbeziehungen… </a:t>
            </a:r>
          </a:p>
          <a:p>
            <a:pPr eaLnBrk="1" hangingPunct="1">
              <a:spcBef>
                <a:spcPts val="450"/>
              </a:spcBef>
              <a:buClr>
                <a:srgbClr val="000000"/>
              </a:buClr>
              <a:buSzPct val="100000"/>
              <a:buFont typeface="Times New Roman" panose="02020603050405020304" pitchFamily="18" charset="0"/>
              <a:buAutoNum type="arabicPeriod"/>
            </a:pPr>
            <a:r>
              <a:rPr lang="de-DE" altLang="de-DE" sz="1200">
                <a:solidFill>
                  <a:srgbClr val="000000"/>
                </a:solidFill>
                <a:ea typeface="MS PGothic" panose="020B0600070205080204" pitchFamily="34" charset="-128"/>
              </a:rPr>
              <a:t>Soziale Verantwortung = ihr wirtschaftliches Handeln sozial verantwortlich gestalten</a:t>
            </a:r>
          </a:p>
          <a:p>
            <a:pPr eaLnBrk="1" hangingPunct="1">
              <a:spcBef>
                <a:spcPts val="450"/>
              </a:spcBef>
              <a:buSzPct val="100000"/>
            </a:pPr>
            <a:r>
              <a:rPr lang="de-DE" altLang="de-DE" sz="1200">
                <a:solidFill>
                  <a:srgbClr val="000000"/>
                </a:solidFill>
                <a:ea typeface="MS PGothic" panose="020B0600070205080204" pitchFamily="34" charset="-128"/>
              </a:rPr>
              <a:t>3.  Eigene Kodizes ernst nehmen und effektive Maßnahmen zur Umsetzung </a:t>
            </a:r>
          </a:p>
          <a:p>
            <a:pPr eaLnBrk="1" hangingPunct="1">
              <a:spcBef>
                <a:spcPts val="450"/>
              </a:spcBef>
              <a:buSzPct val="100000"/>
            </a:pPr>
            <a:r>
              <a:rPr lang="de-DE" altLang="de-DE" sz="1200">
                <a:solidFill>
                  <a:srgbClr val="000000"/>
                </a:solidFill>
                <a:ea typeface="MS PGothic" panose="020B0600070205080204" pitchFamily="34" charset="-128"/>
              </a:rPr>
              <a:t>6. Nicht nur rein kommerzielle audits</a:t>
            </a:r>
          </a:p>
          <a:p>
            <a:pPr eaLnBrk="1" hangingPunct="1">
              <a:spcBef>
                <a:spcPts val="450"/>
              </a:spcBef>
              <a:buSzPct val="100000"/>
            </a:pPr>
            <a:endParaRPr lang="de-DE" altLang="de-DE" sz="1200">
              <a:solidFill>
                <a:srgbClr val="000000"/>
              </a:solidFill>
              <a:ea typeface="MS PGothic" panose="020B0600070205080204" pitchFamily="34" charset="-128"/>
            </a:endParaRPr>
          </a:p>
        </p:txBody>
      </p:sp>
      <p:sp>
        <p:nvSpPr>
          <p:cNvPr id="30725" name="Text Box 3">
            <a:extLst>
              <a:ext uri="{FF2B5EF4-FFF2-40B4-BE49-F238E27FC236}">
                <a16:creationId xmlns:a16="http://schemas.microsoft.com/office/drawing/2014/main" id="{A1F94D11-FC05-4F36-8334-050765DFA3AD}"/>
              </a:ext>
            </a:extLst>
          </p:cNvPr>
          <p:cNvSpPr txBox="1">
            <a:spLocks noChangeArrowheads="1"/>
          </p:cNvSpPr>
          <p:nvPr/>
        </p:nvSpPr>
        <p:spPr bwMode="auto">
          <a:xfrm>
            <a:off x="5181600" y="6515100"/>
            <a:ext cx="39624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r" eaLnBrk="1" hangingPunct="1">
              <a:buSzPct val="100000"/>
            </a:pPr>
            <a:fld id="{08157F6E-E432-41F7-8A76-8F613A5ED5D4}" type="slidenum">
              <a:rPr lang="de-DE" altLang="de-DE" sz="1200">
                <a:solidFill>
                  <a:srgbClr val="003366"/>
                </a:solidFill>
                <a:latin typeface="Times New Roman" panose="02020603050405020304" pitchFamily="18" charset="0"/>
                <a:ea typeface="MS PGothic" panose="020B0600070205080204" pitchFamily="34" charset="-128"/>
              </a:rPr>
              <a:pPr algn="r" eaLnBrk="1" hangingPunct="1">
                <a:buSzPct val="100000"/>
              </a:pPr>
              <a:t>9</a:t>
            </a:fld>
            <a:endParaRPr lang="de-DE" altLang="de-DE" sz="1200">
              <a:solidFill>
                <a:srgbClr val="003366"/>
              </a:solidFill>
              <a:latin typeface="Times New Roman" panose="02020603050405020304" pitchFamily="18" charset="0"/>
              <a:ea typeface="MS PGothic" panose="020B0600070205080204" pitchFamily="34" charset="-128"/>
            </a:endParaRPr>
          </a:p>
        </p:txBody>
      </p:sp>
      <p:sp>
        <p:nvSpPr>
          <p:cNvPr id="30726" name="Notizenplatzhalter 1">
            <a:extLst>
              <a:ext uri="{FF2B5EF4-FFF2-40B4-BE49-F238E27FC236}">
                <a16:creationId xmlns:a16="http://schemas.microsoft.com/office/drawing/2014/main" id="{BA0C8C73-D694-43DE-9FE4-0891630F267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de-DE"/>
              <a:t>Ergebnisse der eben bereits erwähnten europaweiten Umfrage von The Nielsen Company aus dem Jahr 2015</a:t>
            </a:r>
          </a:p>
          <a:p>
            <a:r>
              <a:rPr lang="de-DE" altLang="de-DE"/>
              <a:t>In den einzelnen europäischen Ländern wurden jeweils etwa 500 Personen befragt (Base), die </a:t>
            </a:r>
          </a:p>
          <a:p>
            <a:r>
              <a:rPr lang="de-DE" altLang="de-DE"/>
              <a:t>die ungefähre Höhe ihrer jährlichen Ausgaben für Schuhe (in EUR) angegeben haben. </a:t>
            </a:r>
          </a:p>
          <a:p>
            <a:r>
              <a:rPr lang="de-DE" altLang="de-DE"/>
              <a:t>Aus den  Angaben der befragten Personen wurde pro Land ein Mittelwert (Mean) gebildet. </a:t>
            </a:r>
          </a:p>
          <a:p>
            <a:r>
              <a:rPr lang="de-DE" altLang="de-DE"/>
              <a:t>In Deutschland gaben die befragten Personen m Durchschnitt pro Jahr 201,70 EUR für Schuhe aus. </a:t>
            </a: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990A491B-D6E3-494F-8F5A-A6E9699C1D95}"/>
              </a:ext>
            </a:extLst>
          </p:cNvPr>
          <p:cNvSpPr>
            <a:spLocks noChangeArrowheads="1"/>
          </p:cNvSpPr>
          <p:nvPr userDrawn="1"/>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sp>
        <p:nvSpPr>
          <p:cNvPr id="5" name="AutoShape 3">
            <a:extLst>
              <a:ext uri="{FF2B5EF4-FFF2-40B4-BE49-F238E27FC236}">
                <a16:creationId xmlns:a16="http://schemas.microsoft.com/office/drawing/2014/main" id="{F5318E61-6B4A-4E9D-B9F1-53918855F091}"/>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pic>
        <p:nvPicPr>
          <p:cNvPr id="6" name="Grafik 14">
            <a:extLst>
              <a:ext uri="{FF2B5EF4-FFF2-40B4-BE49-F238E27FC236}">
                <a16:creationId xmlns:a16="http://schemas.microsoft.com/office/drawing/2014/main" id="{DBCBE9F6-248C-45F0-8C10-46867BE38F92}"/>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dirty="0"/>
              <a:t>Formatvorlage des Untertitelmasters durch Klicken bearbeiten</a:t>
            </a:r>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Tree>
    <p:extLst>
      <p:ext uri="{BB962C8B-B14F-4D97-AF65-F5344CB8AC3E}">
        <p14:creationId xmlns:p14="http://schemas.microsoft.com/office/powerpoint/2010/main" val="2115255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074F2D7E-F1C0-4D57-AB85-208EE4686422}"/>
              </a:ext>
            </a:extLst>
          </p:cNvPr>
          <p:cNvSpPr>
            <a:spLocks noGrp="1" noChangeArrowheads="1"/>
          </p:cNvSpPr>
          <p:nvPr>
            <p:ph type="dt" sz="half" idx="10"/>
          </p:nvPr>
        </p:nvSpPr>
        <p:spPr>
          <a:ln/>
        </p:spPr>
        <p:txBody>
          <a:bodyPr/>
          <a:lstStyle>
            <a:lvl1pPr>
              <a:defRPr/>
            </a:lvl1pPr>
          </a:lstStyle>
          <a:p>
            <a:pPr>
              <a:defRPr/>
            </a:pPr>
            <a:fld id="{454381B7-8560-42F1-9222-DF5E2A299CFF}"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AA3B9306-D8BB-42B1-9F29-A8265DBEFB3E}"/>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6" name="Rectangle 15">
            <a:extLst>
              <a:ext uri="{FF2B5EF4-FFF2-40B4-BE49-F238E27FC236}">
                <a16:creationId xmlns:a16="http://schemas.microsoft.com/office/drawing/2014/main" id="{1D724D9A-560F-43F6-9F6B-4B71EEBF49F2}"/>
              </a:ext>
            </a:extLst>
          </p:cNvPr>
          <p:cNvSpPr>
            <a:spLocks noGrp="1" noChangeArrowheads="1"/>
          </p:cNvSpPr>
          <p:nvPr>
            <p:ph type="sldNum" sz="quarter" idx="12"/>
          </p:nvPr>
        </p:nvSpPr>
        <p:spPr>
          <a:ln/>
        </p:spPr>
        <p:txBody>
          <a:bodyPr/>
          <a:lstStyle>
            <a:lvl1pPr>
              <a:defRPr/>
            </a:lvl1pPr>
          </a:lstStyle>
          <a:p>
            <a:pPr>
              <a:defRPr/>
            </a:pPr>
            <a:fld id="{BB454685-7CF3-4D46-8BBA-41725537B85F}" type="slidenum">
              <a:rPr lang="de-DE" altLang="de-DE"/>
              <a:pPr>
                <a:defRPr/>
              </a:pPr>
              <a:t>‹Nr.›</a:t>
            </a:fld>
            <a:endParaRPr lang="de-DE" altLang="de-DE"/>
          </a:p>
        </p:txBody>
      </p:sp>
    </p:spTree>
    <p:extLst>
      <p:ext uri="{BB962C8B-B14F-4D97-AF65-F5344CB8AC3E}">
        <p14:creationId xmlns:p14="http://schemas.microsoft.com/office/powerpoint/2010/main" val="1014679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AC002874-CE79-4139-AC61-994A9F086A84}"/>
              </a:ext>
            </a:extLst>
          </p:cNvPr>
          <p:cNvSpPr>
            <a:spLocks noGrp="1" noChangeArrowheads="1"/>
          </p:cNvSpPr>
          <p:nvPr>
            <p:ph type="dt" sz="half" idx="10"/>
          </p:nvPr>
        </p:nvSpPr>
        <p:spPr>
          <a:ln/>
        </p:spPr>
        <p:txBody>
          <a:bodyPr/>
          <a:lstStyle>
            <a:lvl1pPr>
              <a:defRPr/>
            </a:lvl1pPr>
          </a:lstStyle>
          <a:p>
            <a:pPr>
              <a:defRPr/>
            </a:pPr>
            <a:fld id="{4A5A474E-5DD6-4F33-8A1A-B1115D000DD4}"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3ACB06D7-7503-4CC0-967C-6E1CDF301BC9}"/>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6" name="Rectangle 15">
            <a:extLst>
              <a:ext uri="{FF2B5EF4-FFF2-40B4-BE49-F238E27FC236}">
                <a16:creationId xmlns:a16="http://schemas.microsoft.com/office/drawing/2014/main" id="{4B52BD9B-AD9A-416F-9014-D6427AFE746E}"/>
              </a:ext>
            </a:extLst>
          </p:cNvPr>
          <p:cNvSpPr>
            <a:spLocks noGrp="1" noChangeArrowheads="1"/>
          </p:cNvSpPr>
          <p:nvPr>
            <p:ph type="sldNum" sz="quarter" idx="12"/>
          </p:nvPr>
        </p:nvSpPr>
        <p:spPr>
          <a:ln/>
        </p:spPr>
        <p:txBody>
          <a:bodyPr/>
          <a:lstStyle>
            <a:lvl1pPr>
              <a:defRPr/>
            </a:lvl1pPr>
          </a:lstStyle>
          <a:p>
            <a:pPr>
              <a:defRPr/>
            </a:pPr>
            <a:fld id="{5AD7BEAC-7201-475E-8378-A873B13DD41F}" type="slidenum">
              <a:rPr lang="de-DE" altLang="de-DE"/>
              <a:pPr>
                <a:defRPr/>
              </a:pPr>
              <a:t>‹Nr.›</a:t>
            </a:fld>
            <a:endParaRPr lang="de-DE" altLang="de-DE"/>
          </a:p>
        </p:txBody>
      </p:sp>
    </p:spTree>
    <p:extLst>
      <p:ext uri="{BB962C8B-B14F-4D97-AF65-F5344CB8AC3E}">
        <p14:creationId xmlns:p14="http://schemas.microsoft.com/office/powerpoint/2010/main" val="39285660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040EA831-625A-4BE5-B4C2-002503752733}"/>
              </a:ext>
            </a:extLst>
          </p:cNvPr>
          <p:cNvSpPr>
            <a:spLocks noGrp="1"/>
          </p:cNvSpPr>
          <p:nvPr>
            <p:ph type="dt" sz="half" idx="10"/>
          </p:nvPr>
        </p:nvSpPr>
        <p:spPr/>
        <p:txBody>
          <a:bodyPr/>
          <a:lstStyle>
            <a:lvl1pPr>
              <a:defRPr/>
            </a:lvl1pPr>
          </a:lstStyle>
          <a:p>
            <a:pPr>
              <a:defRPr/>
            </a:pPr>
            <a:fld id="{2F1BC444-CD31-4898-8D07-E9259571C7A5}"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DD210B1C-F105-4070-8F51-FF9438A9806F}"/>
              </a:ext>
            </a:extLst>
          </p:cNvPr>
          <p:cNvSpPr>
            <a:spLocks noGrp="1"/>
          </p:cNvSpPr>
          <p:nvPr>
            <p:ph type="ftr" sz="quarter" idx="11"/>
          </p:nvPr>
        </p:nvSpPr>
        <p:spPr/>
        <p:txBody>
          <a:bodyPr/>
          <a:lstStyle>
            <a:lvl1pPr>
              <a:defRPr/>
            </a:lvl1pPr>
          </a:lstStyle>
          <a:p>
            <a:pPr>
              <a:defRPr/>
            </a:pPr>
            <a:r>
              <a:rPr lang="de-DE"/>
              <a:t>Multiplikatorin | Hochschule</a:t>
            </a:r>
          </a:p>
        </p:txBody>
      </p:sp>
      <p:sp>
        <p:nvSpPr>
          <p:cNvPr id="6" name="Foliennummernplatzhalter 5">
            <a:extLst>
              <a:ext uri="{FF2B5EF4-FFF2-40B4-BE49-F238E27FC236}">
                <a16:creationId xmlns:a16="http://schemas.microsoft.com/office/drawing/2014/main" id="{D5751AC1-356F-4694-A7FC-5B35306EB7FA}"/>
              </a:ext>
            </a:extLst>
          </p:cNvPr>
          <p:cNvSpPr>
            <a:spLocks noGrp="1"/>
          </p:cNvSpPr>
          <p:nvPr>
            <p:ph type="sldNum" sz="quarter" idx="12"/>
          </p:nvPr>
        </p:nvSpPr>
        <p:spPr>
          <a:xfrm>
            <a:off x="84138" y="6484938"/>
            <a:ext cx="671512" cy="347662"/>
          </a:xfrm>
        </p:spPr>
        <p:txBody>
          <a:bodyPr/>
          <a:lstStyle>
            <a:lvl1pPr>
              <a:defRPr/>
            </a:lvl1pPr>
          </a:lstStyle>
          <a:p>
            <a:pPr>
              <a:defRPr/>
            </a:pPr>
            <a:fld id="{00BBA2A6-8422-4226-95FA-406531F26110}" type="slidenum">
              <a:rPr lang="de-DE" altLang="de-DE"/>
              <a:pPr>
                <a:defRPr/>
              </a:pPr>
              <a:t>‹Nr.›</a:t>
            </a:fld>
            <a:endParaRPr lang="de-DE" altLang="de-DE"/>
          </a:p>
        </p:txBody>
      </p:sp>
    </p:spTree>
    <p:extLst>
      <p:ext uri="{BB962C8B-B14F-4D97-AF65-F5344CB8AC3E}">
        <p14:creationId xmlns:p14="http://schemas.microsoft.com/office/powerpoint/2010/main" val="1766067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76EE5A0F-C985-4E27-AA64-727E9B399E84}"/>
              </a:ext>
            </a:extLst>
          </p:cNvPr>
          <p:cNvSpPr>
            <a:spLocks noGrp="1"/>
          </p:cNvSpPr>
          <p:nvPr>
            <p:ph type="dt" sz="half" idx="10"/>
          </p:nvPr>
        </p:nvSpPr>
        <p:spPr/>
        <p:txBody>
          <a:bodyPr/>
          <a:lstStyle>
            <a:lvl1pPr>
              <a:defRPr/>
            </a:lvl1pPr>
          </a:lstStyle>
          <a:p>
            <a:pPr>
              <a:defRPr/>
            </a:pPr>
            <a:fld id="{B5A82C08-EEC5-4B95-B2C1-16B42CDA92D1}" type="datetime1">
              <a:rPr lang="de-DE" altLang="de-DE"/>
              <a:pPr>
                <a:defRPr/>
              </a:pPr>
              <a:t>21.10.2019</a:t>
            </a:fld>
            <a:endParaRPr lang="de-DE" altLang="de-DE"/>
          </a:p>
        </p:txBody>
      </p:sp>
      <p:sp>
        <p:nvSpPr>
          <p:cNvPr id="5" name="Fußzeilenplatzhalter 4">
            <a:extLst>
              <a:ext uri="{FF2B5EF4-FFF2-40B4-BE49-F238E27FC236}">
                <a16:creationId xmlns:a16="http://schemas.microsoft.com/office/drawing/2014/main" id="{D2F0F78B-5E3A-466C-A030-1428A9A74EC4}"/>
              </a:ext>
            </a:extLst>
          </p:cNvPr>
          <p:cNvSpPr>
            <a:spLocks noGrp="1"/>
          </p:cNvSpPr>
          <p:nvPr>
            <p:ph type="ftr" sz="quarter" idx="11"/>
          </p:nvPr>
        </p:nvSpPr>
        <p:spPr/>
        <p:txBody>
          <a:bodyPr/>
          <a:lstStyle>
            <a:lvl1pPr>
              <a:defRPr/>
            </a:lvl1pPr>
          </a:lstStyle>
          <a:p>
            <a:pPr>
              <a:defRPr/>
            </a:pPr>
            <a:r>
              <a:rPr lang="de-DE"/>
              <a:t>Multiplikatorin | Hochschule</a:t>
            </a:r>
          </a:p>
        </p:txBody>
      </p:sp>
      <p:sp>
        <p:nvSpPr>
          <p:cNvPr id="6" name="Foliennummernplatzhalter 5">
            <a:extLst>
              <a:ext uri="{FF2B5EF4-FFF2-40B4-BE49-F238E27FC236}">
                <a16:creationId xmlns:a16="http://schemas.microsoft.com/office/drawing/2014/main" id="{788F943D-E86A-4284-969A-80BFCC77F089}"/>
              </a:ext>
            </a:extLst>
          </p:cNvPr>
          <p:cNvSpPr>
            <a:spLocks noGrp="1"/>
          </p:cNvSpPr>
          <p:nvPr>
            <p:ph type="sldNum" sz="quarter" idx="12"/>
          </p:nvPr>
        </p:nvSpPr>
        <p:spPr>
          <a:xfrm>
            <a:off x="84138" y="6484938"/>
            <a:ext cx="671512" cy="347662"/>
          </a:xfrm>
        </p:spPr>
        <p:txBody>
          <a:bodyPr/>
          <a:lstStyle>
            <a:lvl1pPr>
              <a:defRPr/>
            </a:lvl1pPr>
          </a:lstStyle>
          <a:p>
            <a:pPr>
              <a:defRPr/>
            </a:pPr>
            <a:fld id="{19124C75-B1DF-4F52-A4FC-0B28E6BFA378}" type="slidenum">
              <a:rPr lang="de-DE" altLang="de-DE"/>
              <a:pPr>
                <a:defRPr/>
              </a:pPr>
              <a:t>‹Nr.›</a:t>
            </a:fld>
            <a:endParaRPr lang="de-DE" altLang="de-DE"/>
          </a:p>
        </p:txBody>
      </p:sp>
    </p:spTree>
    <p:extLst>
      <p:ext uri="{BB962C8B-B14F-4D97-AF65-F5344CB8AC3E}">
        <p14:creationId xmlns:p14="http://schemas.microsoft.com/office/powerpoint/2010/main" val="1211413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3285256C-5E8C-496E-A153-A0C1DBC78264}"/>
              </a:ext>
            </a:extLst>
          </p:cNvPr>
          <p:cNvSpPr>
            <a:spLocks noGrp="1" noChangeArrowheads="1"/>
          </p:cNvSpPr>
          <p:nvPr>
            <p:ph type="dt" sz="half" idx="10"/>
          </p:nvPr>
        </p:nvSpPr>
        <p:spPr>
          <a:ln/>
        </p:spPr>
        <p:txBody>
          <a:bodyPr/>
          <a:lstStyle>
            <a:lvl1pPr>
              <a:defRPr/>
            </a:lvl1pPr>
          </a:lstStyle>
          <a:p>
            <a:pPr>
              <a:defRPr/>
            </a:pPr>
            <a:fld id="{F48DFD2F-0BE9-4C39-B7A4-41C1057C5ADB}"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22CCB229-1E09-4A3C-911B-283BFE97D083}"/>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7" name="Rectangle 15">
            <a:extLst>
              <a:ext uri="{FF2B5EF4-FFF2-40B4-BE49-F238E27FC236}">
                <a16:creationId xmlns:a16="http://schemas.microsoft.com/office/drawing/2014/main" id="{2B55069C-BC2A-42D5-A93C-03899B7BD7FA}"/>
              </a:ext>
            </a:extLst>
          </p:cNvPr>
          <p:cNvSpPr>
            <a:spLocks noGrp="1" noChangeArrowheads="1"/>
          </p:cNvSpPr>
          <p:nvPr>
            <p:ph type="sldNum" sz="quarter" idx="12"/>
          </p:nvPr>
        </p:nvSpPr>
        <p:spPr>
          <a:ln/>
        </p:spPr>
        <p:txBody>
          <a:bodyPr/>
          <a:lstStyle>
            <a:lvl1pPr>
              <a:defRPr/>
            </a:lvl1pPr>
          </a:lstStyle>
          <a:p>
            <a:pPr>
              <a:defRPr/>
            </a:pPr>
            <a:fld id="{C826C04E-226A-4015-9B76-646874858203}" type="slidenum">
              <a:rPr lang="de-DE" altLang="de-DE"/>
              <a:pPr>
                <a:defRPr/>
              </a:pPr>
              <a:t>‹Nr.›</a:t>
            </a:fld>
            <a:endParaRPr lang="de-DE" altLang="de-DE"/>
          </a:p>
        </p:txBody>
      </p:sp>
    </p:spTree>
    <p:extLst>
      <p:ext uri="{BB962C8B-B14F-4D97-AF65-F5344CB8AC3E}">
        <p14:creationId xmlns:p14="http://schemas.microsoft.com/office/powerpoint/2010/main" val="1577181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00486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09F5367-0068-4395-8725-0B79246D8E04}"/>
              </a:ext>
            </a:extLst>
          </p:cNvPr>
          <p:cNvSpPr>
            <a:spLocks noChangeArrowheads="1"/>
          </p:cNvSpPr>
          <p:nvPr/>
        </p:nvSpPr>
        <p:spPr bwMode="auto">
          <a:xfrm>
            <a:off x="0" y="0"/>
            <a:ext cx="4572000" cy="6858000"/>
          </a:xfrm>
          <a:prstGeom prst="rect">
            <a:avLst/>
          </a:prstGeom>
          <a:solidFill>
            <a:srgbClr val="3493C5"/>
          </a:solidFill>
          <a:ln>
            <a:noFill/>
          </a:ln>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sp>
        <p:nvSpPr>
          <p:cNvPr id="5" name="AutoShape 3">
            <a:extLst>
              <a:ext uri="{FF2B5EF4-FFF2-40B4-BE49-F238E27FC236}">
                <a16:creationId xmlns:a16="http://schemas.microsoft.com/office/drawing/2014/main" id="{38E8DE2C-BA6B-4E42-BD77-F560A3A4FD39}"/>
              </a:ext>
            </a:extLst>
          </p:cNvPr>
          <p:cNvSpPr>
            <a:spLocks noChangeArrowheads="1"/>
          </p:cNvSpPr>
          <p:nvPr/>
        </p:nvSpPr>
        <p:spPr bwMode="auto">
          <a:xfrm>
            <a:off x="611188" y="1235075"/>
            <a:ext cx="5181600" cy="19050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pic>
        <p:nvPicPr>
          <p:cNvPr id="6" name="Grafik 14">
            <a:extLst>
              <a:ext uri="{FF2B5EF4-FFF2-40B4-BE49-F238E27FC236}">
                <a16:creationId xmlns:a16="http://schemas.microsoft.com/office/drawing/2014/main" id="{25A2AFB6-4F3C-4E94-A693-CE49BB4D120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08625" y="26988"/>
            <a:ext cx="34194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7" name="Rectangle 5"/>
          <p:cNvSpPr>
            <a:spLocks noGrp="1" noChangeArrowheads="1"/>
          </p:cNvSpPr>
          <p:nvPr>
            <p:ph type="subTitle" idx="1"/>
          </p:nvPr>
        </p:nvSpPr>
        <p:spPr>
          <a:xfrm>
            <a:off x="4721225" y="3176602"/>
            <a:ext cx="3657600" cy="1822450"/>
          </a:xfrm>
        </p:spPr>
        <p:txBody>
          <a:bodyPr anchor="b"/>
          <a:lstStyle>
            <a:lvl1pPr marL="0" indent="0">
              <a:buFont typeface="Wingdings" panose="05000000000000000000" pitchFamily="2" charset="2"/>
              <a:buNone/>
              <a:defRPr>
                <a:solidFill>
                  <a:schemeClr val="bg2"/>
                </a:solidFill>
              </a:defRPr>
            </a:lvl1pPr>
          </a:lstStyle>
          <a:p>
            <a:pPr lvl="0"/>
            <a:r>
              <a:rPr lang="de-DE" noProof="0"/>
              <a:t>Formatvorlage des Untertitelmasters durch Klicken bearbeiten</a:t>
            </a:r>
            <a:endParaRPr lang="de-DE" noProof="0" dirty="0"/>
          </a:p>
        </p:txBody>
      </p:sp>
      <p:sp>
        <p:nvSpPr>
          <p:cNvPr id="8211" name="Rectangle 19"/>
          <p:cNvSpPr>
            <a:spLocks noGrp="1" noChangeArrowheads="1"/>
          </p:cNvSpPr>
          <p:nvPr>
            <p:ph type="ctrTitle" sz="quarter"/>
          </p:nvPr>
        </p:nvSpPr>
        <p:spPr>
          <a:xfrm>
            <a:off x="323528" y="1581150"/>
            <a:ext cx="7772400" cy="1463675"/>
          </a:xfrm>
        </p:spPr>
        <p:txBody>
          <a:bodyPr anchor="ctr"/>
          <a:lstStyle>
            <a:lvl1pPr algn="ctr">
              <a:defRPr sz="3200">
                <a:solidFill>
                  <a:schemeClr val="tx1"/>
                </a:solidFill>
              </a:defRPr>
            </a:lvl1pPr>
          </a:lstStyle>
          <a:p>
            <a:pPr lvl="0"/>
            <a:r>
              <a:rPr lang="de-DE" noProof="0"/>
              <a:t>Titelmasterformat durch Klicken bearbeiten</a:t>
            </a:r>
            <a:endParaRPr lang="de-DE" noProof="0" dirty="0"/>
          </a:p>
        </p:txBody>
      </p:sp>
      <p:sp>
        <p:nvSpPr>
          <p:cNvPr id="7" name="Rectangle 14">
            <a:extLst>
              <a:ext uri="{FF2B5EF4-FFF2-40B4-BE49-F238E27FC236}">
                <a16:creationId xmlns:a16="http://schemas.microsoft.com/office/drawing/2014/main" id="{033842E2-6B70-4458-9DC8-DF84A24D5510}"/>
              </a:ext>
            </a:extLst>
          </p:cNvPr>
          <p:cNvSpPr>
            <a:spLocks noGrp="1" noChangeArrowheads="1"/>
          </p:cNvSpPr>
          <p:nvPr>
            <p:ph type="dt" sz="quarter" idx="10"/>
          </p:nvPr>
        </p:nvSpPr>
        <p:spPr>
          <a:xfrm>
            <a:off x="2667000" y="6553200"/>
            <a:ext cx="1905000" cy="304800"/>
          </a:xfrm>
        </p:spPr>
        <p:txBody>
          <a:bodyPr/>
          <a:lstStyle>
            <a:lvl1pPr>
              <a:defRPr>
                <a:solidFill>
                  <a:schemeClr val="bg1"/>
                </a:solidFill>
              </a:defRPr>
            </a:lvl1pPr>
          </a:lstStyle>
          <a:p>
            <a:pPr>
              <a:defRPr/>
            </a:pPr>
            <a:r>
              <a:rPr lang="de-DE" altLang="de-DE"/>
              <a:t>05.12.16</a:t>
            </a:r>
          </a:p>
        </p:txBody>
      </p:sp>
      <p:sp>
        <p:nvSpPr>
          <p:cNvPr id="8" name="Rectangle 15">
            <a:extLst>
              <a:ext uri="{FF2B5EF4-FFF2-40B4-BE49-F238E27FC236}">
                <a16:creationId xmlns:a16="http://schemas.microsoft.com/office/drawing/2014/main" id="{E484E219-ACD2-43F2-A65D-7FD75156AD41}"/>
              </a:ext>
            </a:extLst>
          </p:cNvPr>
          <p:cNvSpPr>
            <a:spLocks noGrp="1" noChangeArrowheads="1"/>
          </p:cNvSpPr>
          <p:nvPr>
            <p:ph type="ftr" sz="quarter" idx="11"/>
          </p:nvPr>
        </p:nvSpPr>
        <p:spPr>
          <a:xfrm>
            <a:off x="5195888" y="6553200"/>
            <a:ext cx="3279775" cy="304800"/>
          </a:xfrm>
        </p:spPr>
        <p:txBody>
          <a:bodyPr/>
          <a:lstStyle>
            <a:lvl1pPr algn="r">
              <a:defRPr/>
            </a:lvl1pPr>
          </a:lstStyle>
          <a:p>
            <a:pPr>
              <a:defRPr/>
            </a:pPr>
            <a:r>
              <a:rPr lang="de-DE" altLang="de-DE"/>
              <a:t>Multiplikatorin I Hochschule </a:t>
            </a:r>
          </a:p>
        </p:txBody>
      </p:sp>
      <p:sp>
        <p:nvSpPr>
          <p:cNvPr id="9" name="Rectangle 17">
            <a:extLst>
              <a:ext uri="{FF2B5EF4-FFF2-40B4-BE49-F238E27FC236}">
                <a16:creationId xmlns:a16="http://schemas.microsoft.com/office/drawing/2014/main" id="{93F5CD6E-9215-4FED-93A4-8846F74FF34B}"/>
              </a:ext>
            </a:extLst>
          </p:cNvPr>
          <p:cNvSpPr>
            <a:spLocks noGrp="1" noChangeArrowheads="1"/>
          </p:cNvSpPr>
          <p:nvPr>
            <p:ph type="sldNum" sz="quarter" idx="12"/>
          </p:nvPr>
        </p:nvSpPr>
        <p:spPr>
          <a:xfrm>
            <a:off x="9525" y="5962650"/>
            <a:ext cx="1033463" cy="885825"/>
          </a:xfrm>
        </p:spPr>
        <p:txBody>
          <a:bodyPr anchorCtr="0"/>
          <a:lstStyle>
            <a:lvl1pPr>
              <a:defRPr/>
            </a:lvl1pPr>
          </a:lstStyle>
          <a:p>
            <a:pPr>
              <a:defRPr/>
            </a:pPr>
            <a:fld id="{22B91A9E-139E-49CC-AB4D-9474AC9F48AB}" type="slidenum">
              <a:rPr lang="de-DE" altLang="de-DE"/>
              <a:pPr>
                <a:defRPr/>
              </a:pPr>
              <a:t>‹Nr.›</a:t>
            </a:fld>
            <a:endParaRPr lang="de-DE" altLang="de-DE"/>
          </a:p>
        </p:txBody>
      </p:sp>
    </p:spTree>
    <p:extLst>
      <p:ext uri="{BB962C8B-B14F-4D97-AF65-F5344CB8AC3E}">
        <p14:creationId xmlns:p14="http://schemas.microsoft.com/office/powerpoint/2010/main" val="2767984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60D62796-E5AB-4DFA-B64C-E44E8D78C6A8}"/>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B454BD16-0F87-485E-B55F-A1E826EFA33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0F4EDBBC-28B0-4A00-9607-F3E848399074}"/>
              </a:ext>
            </a:extLst>
          </p:cNvPr>
          <p:cNvSpPr>
            <a:spLocks noGrp="1" noChangeArrowheads="1"/>
          </p:cNvSpPr>
          <p:nvPr>
            <p:ph type="sldNum" sz="quarter" idx="12"/>
          </p:nvPr>
        </p:nvSpPr>
        <p:spPr>
          <a:ln/>
        </p:spPr>
        <p:txBody>
          <a:bodyPr/>
          <a:lstStyle>
            <a:lvl1pPr>
              <a:defRPr/>
            </a:lvl1pPr>
          </a:lstStyle>
          <a:p>
            <a:pPr>
              <a:defRPr/>
            </a:pPr>
            <a:fld id="{AF7D7A63-962F-4B04-8AD0-73AE5E32268B}" type="slidenum">
              <a:rPr lang="de-DE" altLang="de-DE"/>
              <a:pPr>
                <a:defRPr/>
              </a:pPr>
              <a:t>‹Nr.›</a:t>
            </a:fld>
            <a:endParaRPr lang="de-DE" altLang="de-DE"/>
          </a:p>
        </p:txBody>
      </p:sp>
    </p:spTree>
    <p:extLst>
      <p:ext uri="{BB962C8B-B14F-4D97-AF65-F5344CB8AC3E}">
        <p14:creationId xmlns:p14="http://schemas.microsoft.com/office/powerpoint/2010/main" val="22562220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AE5FE6DF-9DA5-4FA4-B8D2-93A4C2EE1790}"/>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46F8B1E8-B7BF-43C1-AE33-99F81FEA4211}"/>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58A3245D-C2E5-42D4-AE27-FCA4205F75C9}"/>
              </a:ext>
            </a:extLst>
          </p:cNvPr>
          <p:cNvSpPr>
            <a:spLocks noGrp="1" noChangeArrowheads="1"/>
          </p:cNvSpPr>
          <p:nvPr>
            <p:ph type="sldNum" sz="quarter" idx="12"/>
          </p:nvPr>
        </p:nvSpPr>
        <p:spPr>
          <a:ln/>
        </p:spPr>
        <p:txBody>
          <a:bodyPr/>
          <a:lstStyle>
            <a:lvl1pPr>
              <a:defRPr/>
            </a:lvl1pPr>
          </a:lstStyle>
          <a:p>
            <a:pPr>
              <a:defRPr/>
            </a:pPr>
            <a:fld id="{C7E325A8-F2ED-41C4-9A30-9D905BFD777E}" type="slidenum">
              <a:rPr lang="de-DE" altLang="de-DE"/>
              <a:pPr>
                <a:defRPr/>
              </a:pPr>
              <a:t>‹Nr.›</a:t>
            </a:fld>
            <a:endParaRPr lang="de-DE" altLang="de-DE"/>
          </a:p>
        </p:txBody>
      </p:sp>
    </p:spTree>
    <p:extLst>
      <p:ext uri="{BB962C8B-B14F-4D97-AF65-F5344CB8AC3E}">
        <p14:creationId xmlns:p14="http://schemas.microsoft.com/office/powerpoint/2010/main" val="14530362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BA38B6A3-AD0C-4B6C-AA91-5BBC406FB504}"/>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9C4F773D-7BE5-4BB1-ACF6-1D90EACE9C30}"/>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5380D35E-6AF3-4DD9-A871-D9F25CD7D606}"/>
              </a:ext>
            </a:extLst>
          </p:cNvPr>
          <p:cNvSpPr>
            <a:spLocks noGrp="1" noChangeArrowheads="1"/>
          </p:cNvSpPr>
          <p:nvPr>
            <p:ph type="sldNum" sz="quarter" idx="12"/>
          </p:nvPr>
        </p:nvSpPr>
        <p:spPr>
          <a:ln/>
        </p:spPr>
        <p:txBody>
          <a:bodyPr/>
          <a:lstStyle>
            <a:lvl1pPr>
              <a:defRPr/>
            </a:lvl1pPr>
          </a:lstStyle>
          <a:p>
            <a:pPr>
              <a:defRPr/>
            </a:pPr>
            <a:fld id="{99AC3FC2-BECB-4921-8827-9B9B153F5DA9}" type="slidenum">
              <a:rPr lang="de-DE" altLang="de-DE"/>
              <a:pPr>
                <a:defRPr/>
              </a:pPr>
              <a:t>‹Nr.›</a:t>
            </a:fld>
            <a:endParaRPr lang="de-DE" altLang="de-DE"/>
          </a:p>
        </p:txBody>
      </p:sp>
    </p:spTree>
    <p:extLst>
      <p:ext uri="{BB962C8B-B14F-4D97-AF65-F5344CB8AC3E}">
        <p14:creationId xmlns:p14="http://schemas.microsoft.com/office/powerpoint/2010/main" val="4013520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C3B20956-0D9F-4854-8E1F-3662118ACA36}"/>
              </a:ext>
            </a:extLst>
          </p:cNvPr>
          <p:cNvSpPr>
            <a:spLocks noGrp="1" noChangeArrowheads="1"/>
          </p:cNvSpPr>
          <p:nvPr>
            <p:ph type="dt" sz="half" idx="10"/>
          </p:nvPr>
        </p:nvSpPr>
        <p:spPr>
          <a:ln/>
        </p:spPr>
        <p:txBody>
          <a:bodyPr/>
          <a:lstStyle>
            <a:lvl1pPr>
              <a:defRPr/>
            </a:lvl1pPr>
          </a:lstStyle>
          <a:p>
            <a:pPr>
              <a:defRPr/>
            </a:pPr>
            <a:fld id="{00DF7D6A-FFEA-46F9-94C3-D20DF2EBC460}"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1D6F324A-7546-468A-AEF4-105695C58286}"/>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6" name="Rectangle 15">
            <a:extLst>
              <a:ext uri="{FF2B5EF4-FFF2-40B4-BE49-F238E27FC236}">
                <a16:creationId xmlns:a16="http://schemas.microsoft.com/office/drawing/2014/main" id="{D8446762-2382-4DA3-B49F-B6EF71363054}"/>
              </a:ext>
            </a:extLst>
          </p:cNvPr>
          <p:cNvSpPr>
            <a:spLocks noGrp="1" noChangeArrowheads="1"/>
          </p:cNvSpPr>
          <p:nvPr>
            <p:ph type="sldNum" sz="quarter" idx="12"/>
          </p:nvPr>
        </p:nvSpPr>
        <p:spPr>
          <a:ln/>
        </p:spPr>
        <p:txBody>
          <a:bodyPr/>
          <a:lstStyle>
            <a:lvl1pPr>
              <a:defRPr/>
            </a:lvl1pPr>
          </a:lstStyle>
          <a:p>
            <a:pPr>
              <a:defRPr/>
            </a:pPr>
            <a:fld id="{0DE81F0C-8F10-40B8-939B-1C7982B74FC3}" type="slidenum">
              <a:rPr lang="de-DE" altLang="de-DE"/>
              <a:pPr>
                <a:defRPr/>
              </a:pPr>
              <a:t>‹Nr.›</a:t>
            </a:fld>
            <a:endParaRPr lang="de-DE" altLang="de-DE"/>
          </a:p>
        </p:txBody>
      </p:sp>
    </p:spTree>
    <p:extLst>
      <p:ext uri="{BB962C8B-B14F-4D97-AF65-F5344CB8AC3E}">
        <p14:creationId xmlns:p14="http://schemas.microsoft.com/office/powerpoint/2010/main" val="8543814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00812B33-6255-4A74-A1E9-DFB4844C7846}"/>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8" name="Rectangle 14">
            <a:extLst>
              <a:ext uri="{FF2B5EF4-FFF2-40B4-BE49-F238E27FC236}">
                <a16:creationId xmlns:a16="http://schemas.microsoft.com/office/drawing/2014/main" id="{369AF94A-6E98-4233-ACD0-1592D4366BD4}"/>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9" name="Rectangle 15">
            <a:extLst>
              <a:ext uri="{FF2B5EF4-FFF2-40B4-BE49-F238E27FC236}">
                <a16:creationId xmlns:a16="http://schemas.microsoft.com/office/drawing/2014/main" id="{8E7D5CBD-3E34-4CB0-8AC5-2E0E4680C75E}"/>
              </a:ext>
            </a:extLst>
          </p:cNvPr>
          <p:cNvSpPr>
            <a:spLocks noGrp="1" noChangeArrowheads="1"/>
          </p:cNvSpPr>
          <p:nvPr>
            <p:ph type="sldNum" sz="quarter" idx="12"/>
          </p:nvPr>
        </p:nvSpPr>
        <p:spPr>
          <a:ln/>
        </p:spPr>
        <p:txBody>
          <a:bodyPr/>
          <a:lstStyle>
            <a:lvl1pPr>
              <a:defRPr/>
            </a:lvl1pPr>
          </a:lstStyle>
          <a:p>
            <a:pPr>
              <a:defRPr/>
            </a:pPr>
            <a:fld id="{A98C9808-1F04-4771-8C89-42BEBC514CA6}" type="slidenum">
              <a:rPr lang="de-DE" altLang="de-DE"/>
              <a:pPr>
                <a:defRPr/>
              </a:pPr>
              <a:t>‹Nr.›</a:t>
            </a:fld>
            <a:endParaRPr lang="de-DE" altLang="de-DE"/>
          </a:p>
        </p:txBody>
      </p:sp>
    </p:spTree>
    <p:extLst>
      <p:ext uri="{BB962C8B-B14F-4D97-AF65-F5344CB8AC3E}">
        <p14:creationId xmlns:p14="http://schemas.microsoft.com/office/powerpoint/2010/main" val="17840505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B0D64F52-33E8-4FE2-BE17-FBE7A6990522}"/>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4" name="Rectangle 14">
            <a:extLst>
              <a:ext uri="{FF2B5EF4-FFF2-40B4-BE49-F238E27FC236}">
                <a16:creationId xmlns:a16="http://schemas.microsoft.com/office/drawing/2014/main" id="{D45CEB39-2499-41C8-B6BA-7CE4974BD76B}"/>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5" name="Rectangle 15">
            <a:extLst>
              <a:ext uri="{FF2B5EF4-FFF2-40B4-BE49-F238E27FC236}">
                <a16:creationId xmlns:a16="http://schemas.microsoft.com/office/drawing/2014/main" id="{30DC4F51-AE74-4EEB-8655-7235370FEFCF}"/>
              </a:ext>
            </a:extLst>
          </p:cNvPr>
          <p:cNvSpPr>
            <a:spLocks noGrp="1" noChangeArrowheads="1"/>
          </p:cNvSpPr>
          <p:nvPr>
            <p:ph type="sldNum" sz="quarter" idx="12"/>
          </p:nvPr>
        </p:nvSpPr>
        <p:spPr>
          <a:ln/>
        </p:spPr>
        <p:txBody>
          <a:bodyPr/>
          <a:lstStyle>
            <a:lvl1pPr>
              <a:defRPr/>
            </a:lvl1pPr>
          </a:lstStyle>
          <a:p>
            <a:pPr>
              <a:defRPr/>
            </a:pPr>
            <a:fld id="{90D27BE9-E1C6-4A9B-ACE8-35FB192A093C}" type="slidenum">
              <a:rPr lang="de-DE" altLang="de-DE"/>
              <a:pPr>
                <a:defRPr/>
              </a:pPr>
              <a:t>‹Nr.›</a:t>
            </a:fld>
            <a:endParaRPr lang="de-DE" altLang="de-DE"/>
          </a:p>
        </p:txBody>
      </p:sp>
    </p:spTree>
    <p:extLst>
      <p:ext uri="{BB962C8B-B14F-4D97-AF65-F5344CB8AC3E}">
        <p14:creationId xmlns:p14="http://schemas.microsoft.com/office/powerpoint/2010/main" val="31298112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420C6E24-E3B1-4CBD-B7E0-2488483C610D}"/>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3" name="Rectangle 14">
            <a:extLst>
              <a:ext uri="{FF2B5EF4-FFF2-40B4-BE49-F238E27FC236}">
                <a16:creationId xmlns:a16="http://schemas.microsoft.com/office/drawing/2014/main" id="{FFEA9BC2-337D-4C7B-8699-E3DC18FC85DF}"/>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4" name="Rectangle 15">
            <a:extLst>
              <a:ext uri="{FF2B5EF4-FFF2-40B4-BE49-F238E27FC236}">
                <a16:creationId xmlns:a16="http://schemas.microsoft.com/office/drawing/2014/main" id="{52FC3B58-A791-4362-B155-864EF31BD6AF}"/>
              </a:ext>
            </a:extLst>
          </p:cNvPr>
          <p:cNvSpPr>
            <a:spLocks noGrp="1" noChangeArrowheads="1"/>
          </p:cNvSpPr>
          <p:nvPr>
            <p:ph type="sldNum" sz="quarter" idx="12"/>
          </p:nvPr>
        </p:nvSpPr>
        <p:spPr>
          <a:ln/>
        </p:spPr>
        <p:txBody>
          <a:bodyPr/>
          <a:lstStyle>
            <a:lvl1pPr>
              <a:defRPr/>
            </a:lvl1pPr>
          </a:lstStyle>
          <a:p>
            <a:pPr>
              <a:defRPr/>
            </a:pPr>
            <a:fld id="{FF2C440A-3076-4E14-A564-BA2DD659F488}" type="slidenum">
              <a:rPr lang="de-DE" altLang="de-DE"/>
              <a:pPr>
                <a:defRPr/>
              </a:pPr>
              <a:t>‹Nr.›</a:t>
            </a:fld>
            <a:endParaRPr lang="de-DE" altLang="de-DE"/>
          </a:p>
        </p:txBody>
      </p:sp>
    </p:spTree>
    <p:extLst>
      <p:ext uri="{BB962C8B-B14F-4D97-AF65-F5344CB8AC3E}">
        <p14:creationId xmlns:p14="http://schemas.microsoft.com/office/powerpoint/2010/main" val="13861472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C73DADD0-532A-4F09-8259-9C61AB08F63E}"/>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17527BFE-C7BD-4C1E-8D47-291B315CA975}"/>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E1C02AA6-682F-4C34-815D-6DE69A874AB3}"/>
              </a:ext>
            </a:extLst>
          </p:cNvPr>
          <p:cNvSpPr>
            <a:spLocks noGrp="1" noChangeArrowheads="1"/>
          </p:cNvSpPr>
          <p:nvPr>
            <p:ph type="sldNum" sz="quarter" idx="12"/>
          </p:nvPr>
        </p:nvSpPr>
        <p:spPr>
          <a:ln/>
        </p:spPr>
        <p:txBody>
          <a:bodyPr/>
          <a:lstStyle>
            <a:lvl1pPr>
              <a:defRPr/>
            </a:lvl1pPr>
          </a:lstStyle>
          <a:p>
            <a:pPr>
              <a:defRPr/>
            </a:pPr>
            <a:fld id="{07DF8094-2FA2-4241-B092-0D7C4F4E7660}" type="slidenum">
              <a:rPr lang="de-DE" altLang="de-DE"/>
              <a:pPr>
                <a:defRPr/>
              </a:pPr>
              <a:t>‹Nr.›</a:t>
            </a:fld>
            <a:endParaRPr lang="de-DE" altLang="de-DE"/>
          </a:p>
        </p:txBody>
      </p:sp>
    </p:spTree>
    <p:extLst>
      <p:ext uri="{BB962C8B-B14F-4D97-AF65-F5344CB8AC3E}">
        <p14:creationId xmlns:p14="http://schemas.microsoft.com/office/powerpoint/2010/main" val="569183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60E16490-13A0-4B38-8604-EB57E3C8A4F2}"/>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1BE08E02-DE4C-4C5D-B50A-E2E9086630DA}"/>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8FEB937B-8A4A-405F-B674-0E250712668D}"/>
              </a:ext>
            </a:extLst>
          </p:cNvPr>
          <p:cNvSpPr>
            <a:spLocks noGrp="1" noChangeArrowheads="1"/>
          </p:cNvSpPr>
          <p:nvPr>
            <p:ph type="sldNum" sz="quarter" idx="12"/>
          </p:nvPr>
        </p:nvSpPr>
        <p:spPr>
          <a:ln/>
        </p:spPr>
        <p:txBody>
          <a:bodyPr/>
          <a:lstStyle>
            <a:lvl1pPr>
              <a:defRPr/>
            </a:lvl1pPr>
          </a:lstStyle>
          <a:p>
            <a:pPr>
              <a:defRPr/>
            </a:pPr>
            <a:fld id="{9647C560-7836-40ED-A78C-5982B77AEDAF}" type="slidenum">
              <a:rPr lang="de-DE" altLang="de-DE"/>
              <a:pPr>
                <a:defRPr/>
              </a:pPr>
              <a:t>‹Nr.›</a:t>
            </a:fld>
            <a:endParaRPr lang="de-DE" altLang="de-DE"/>
          </a:p>
        </p:txBody>
      </p:sp>
    </p:spTree>
    <p:extLst>
      <p:ext uri="{BB962C8B-B14F-4D97-AF65-F5344CB8AC3E}">
        <p14:creationId xmlns:p14="http://schemas.microsoft.com/office/powerpoint/2010/main" val="28540968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Rectangle 13">
            <a:extLst>
              <a:ext uri="{FF2B5EF4-FFF2-40B4-BE49-F238E27FC236}">
                <a16:creationId xmlns:a16="http://schemas.microsoft.com/office/drawing/2014/main" id="{D0EE2C1A-9F1D-4979-9B5C-E1A172F22165}"/>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11CD92AA-091A-4580-8CE9-94ADC9D064F0}"/>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32BBD606-6F63-4068-8196-E8D712F739DB}"/>
              </a:ext>
            </a:extLst>
          </p:cNvPr>
          <p:cNvSpPr>
            <a:spLocks noGrp="1" noChangeArrowheads="1"/>
          </p:cNvSpPr>
          <p:nvPr>
            <p:ph type="sldNum" sz="quarter" idx="12"/>
          </p:nvPr>
        </p:nvSpPr>
        <p:spPr>
          <a:ln/>
        </p:spPr>
        <p:txBody>
          <a:bodyPr/>
          <a:lstStyle>
            <a:lvl1pPr>
              <a:defRPr/>
            </a:lvl1pPr>
          </a:lstStyle>
          <a:p>
            <a:pPr>
              <a:defRPr/>
            </a:pPr>
            <a:fld id="{FC558452-2D53-4724-810D-30EB0B8DAD1C}" type="slidenum">
              <a:rPr lang="de-DE" altLang="de-DE"/>
              <a:pPr>
                <a:defRPr/>
              </a:pPr>
              <a:t>‹Nr.›</a:t>
            </a:fld>
            <a:endParaRPr lang="de-DE" altLang="de-DE"/>
          </a:p>
        </p:txBody>
      </p:sp>
    </p:spTree>
    <p:extLst>
      <p:ext uri="{BB962C8B-B14F-4D97-AF65-F5344CB8AC3E}">
        <p14:creationId xmlns:p14="http://schemas.microsoft.com/office/powerpoint/2010/main" val="39954787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915150" y="1340768"/>
            <a:ext cx="2000250" cy="4755232"/>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914400" y="1340768"/>
            <a:ext cx="5848350" cy="4755232"/>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Rectangle 13">
            <a:extLst>
              <a:ext uri="{FF2B5EF4-FFF2-40B4-BE49-F238E27FC236}">
                <a16:creationId xmlns:a16="http://schemas.microsoft.com/office/drawing/2014/main" id="{61D923D9-85C3-4F59-914D-6379048F6683}"/>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5" name="Rectangle 14">
            <a:extLst>
              <a:ext uri="{FF2B5EF4-FFF2-40B4-BE49-F238E27FC236}">
                <a16:creationId xmlns:a16="http://schemas.microsoft.com/office/drawing/2014/main" id="{C3A07EBB-3473-410D-8B79-CD853B6111C8}"/>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6" name="Rectangle 15">
            <a:extLst>
              <a:ext uri="{FF2B5EF4-FFF2-40B4-BE49-F238E27FC236}">
                <a16:creationId xmlns:a16="http://schemas.microsoft.com/office/drawing/2014/main" id="{C65EBEC7-E5CF-45D8-B3FC-3667D7F31C1D}"/>
              </a:ext>
            </a:extLst>
          </p:cNvPr>
          <p:cNvSpPr>
            <a:spLocks noGrp="1" noChangeArrowheads="1"/>
          </p:cNvSpPr>
          <p:nvPr>
            <p:ph type="sldNum" sz="quarter" idx="12"/>
          </p:nvPr>
        </p:nvSpPr>
        <p:spPr>
          <a:ln/>
        </p:spPr>
        <p:txBody>
          <a:bodyPr/>
          <a:lstStyle>
            <a:lvl1pPr>
              <a:defRPr/>
            </a:lvl1pPr>
          </a:lstStyle>
          <a:p>
            <a:pPr>
              <a:defRPr/>
            </a:pPr>
            <a:fld id="{36DC7F10-788E-49E5-8BFB-D91A8EEEE1EB}" type="slidenum">
              <a:rPr lang="de-DE" altLang="de-DE"/>
              <a:pPr>
                <a:defRPr/>
              </a:pPr>
              <a:t>‹Nr.›</a:t>
            </a:fld>
            <a:endParaRPr lang="de-DE" altLang="de-DE"/>
          </a:p>
        </p:txBody>
      </p:sp>
    </p:spTree>
    <p:extLst>
      <p:ext uri="{BB962C8B-B14F-4D97-AF65-F5344CB8AC3E}">
        <p14:creationId xmlns:p14="http://schemas.microsoft.com/office/powerpoint/2010/main" val="32716582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dgm" preserve="1">
  <p:cSld name="Titel und Diagramm oder Organi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340768"/>
            <a:ext cx="8001000" cy="564232"/>
          </a:xfrm>
        </p:spPr>
        <p:txBody>
          <a:bodyPr/>
          <a:lstStyle/>
          <a:p>
            <a:r>
              <a:rPr lang="de-DE"/>
              <a:t>Titelmasterformat durch Klicken bearbeiten</a:t>
            </a:r>
          </a:p>
        </p:txBody>
      </p:sp>
      <p:sp>
        <p:nvSpPr>
          <p:cNvPr id="3" name="SmartArt-Platzhalter 2"/>
          <p:cNvSpPr>
            <a:spLocks noGrp="1"/>
          </p:cNvSpPr>
          <p:nvPr>
            <p:ph type="dgm" idx="1"/>
          </p:nvPr>
        </p:nvSpPr>
        <p:spPr>
          <a:xfrm>
            <a:off x="914400" y="2362200"/>
            <a:ext cx="8001000" cy="3733800"/>
          </a:xfrm>
        </p:spPr>
        <p:txBody>
          <a:bodyPr/>
          <a:lstStyle/>
          <a:p>
            <a:pPr lvl="0"/>
            <a:r>
              <a:rPr lang="de-DE" noProof="0"/>
              <a:t>Klicken Sie auf das Symbol, um die SmartArt-Grafik hinzuzufügen</a:t>
            </a:r>
          </a:p>
        </p:txBody>
      </p:sp>
      <p:sp>
        <p:nvSpPr>
          <p:cNvPr id="4" name="Datumsplatzhalter 3">
            <a:extLst>
              <a:ext uri="{FF2B5EF4-FFF2-40B4-BE49-F238E27FC236}">
                <a16:creationId xmlns:a16="http://schemas.microsoft.com/office/drawing/2014/main" id="{59613747-8D10-4B0A-AA1B-2B829D1142DD}"/>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8A18DAB8-149A-4600-A0A9-9DCEA4DD6599}"/>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A674EC1A-8EE5-47F8-8FF3-0CC27BF857A5}"/>
              </a:ext>
            </a:extLst>
          </p:cNvPr>
          <p:cNvSpPr>
            <a:spLocks noGrp="1"/>
          </p:cNvSpPr>
          <p:nvPr>
            <p:ph type="sldNum" sz="quarter" idx="12"/>
          </p:nvPr>
        </p:nvSpPr>
        <p:spPr>
          <a:xfrm>
            <a:off x="84138" y="5946775"/>
            <a:ext cx="671512" cy="885825"/>
          </a:xfrm>
        </p:spPr>
        <p:txBody>
          <a:bodyPr/>
          <a:lstStyle>
            <a:lvl1pPr>
              <a:defRPr/>
            </a:lvl1pPr>
          </a:lstStyle>
          <a:p>
            <a:pPr>
              <a:defRPr/>
            </a:pPr>
            <a:fld id="{85BDD243-DE7D-4F09-9244-187F76541F00}" type="slidenum">
              <a:rPr lang="de-DE" altLang="de-DE"/>
              <a:pPr>
                <a:defRPr/>
              </a:pPr>
              <a:t>‹Nr.›</a:t>
            </a:fld>
            <a:endParaRPr lang="de-DE" altLang="de-DE"/>
          </a:p>
        </p:txBody>
      </p:sp>
    </p:spTree>
    <p:extLst>
      <p:ext uri="{BB962C8B-B14F-4D97-AF65-F5344CB8AC3E}">
        <p14:creationId xmlns:p14="http://schemas.microsoft.com/office/powerpoint/2010/main" val="15916747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1268760"/>
            <a:ext cx="8001000" cy="636240"/>
          </a:xfrm>
        </p:spPr>
        <p:txBody>
          <a:bodyPr/>
          <a:lstStyle/>
          <a:p>
            <a:r>
              <a:rPr lang="de-DE"/>
              <a:t>Titelmasterformat durch Klicken bearbeiten</a:t>
            </a:r>
          </a:p>
        </p:txBody>
      </p:sp>
      <p:sp>
        <p:nvSpPr>
          <p:cNvPr id="3" name="Diagrammplatzhalter 2"/>
          <p:cNvSpPr>
            <a:spLocks noGrp="1"/>
          </p:cNvSpPr>
          <p:nvPr>
            <p:ph type="chart" idx="1"/>
          </p:nvPr>
        </p:nvSpPr>
        <p:spPr>
          <a:xfrm>
            <a:off x="914400" y="2362200"/>
            <a:ext cx="8001000" cy="3733800"/>
          </a:xfrm>
        </p:spPr>
        <p:txBody>
          <a:bodyPr/>
          <a:lstStyle/>
          <a:p>
            <a:pPr lvl="0"/>
            <a:r>
              <a:rPr lang="de-DE" noProof="0"/>
              <a:t>Diagramm durch Klicken auf Symbol hinzufügen</a:t>
            </a:r>
            <a:endParaRPr lang="de-DE" noProof="0" dirty="0"/>
          </a:p>
        </p:txBody>
      </p:sp>
      <p:sp>
        <p:nvSpPr>
          <p:cNvPr id="4" name="Datumsplatzhalter 3">
            <a:extLst>
              <a:ext uri="{FF2B5EF4-FFF2-40B4-BE49-F238E27FC236}">
                <a16:creationId xmlns:a16="http://schemas.microsoft.com/office/drawing/2014/main" id="{6672F50A-F37C-4052-A441-145284786A7C}"/>
              </a:ext>
            </a:extLst>
          </p:cNvPr>
          <p:cNvSpPr>
            <a:spLocks noGrp="1"/>
          </p:cNvSpPr>
          <p:nvPr>
            <p:ph type="dt" sz="half" idx="10"/>
          </p:nvPr>
        </p:nvSpPr>
        <p:spPr/>
        <p:txBody>
          <a:bodyPr/>
          <a:lstStyle>
            <a:lvl1pPr>
              <a:defRPr/>
            </a:lvl1pPr>
          </a:lstStyle>
          <a:p>
            <a:pPr>
              <a:defRPr/>
            </a:pPr>
            <a:r>
              <a:rPr lang="de-DE" altLang="de-DE"/>
              <a:t>05.12.16</a:t>
            </a:r>
          </a:p>
        </p:txBody>
      </p:sp>
      <p:sp>
        <p:nvSpPr>
          <p:cNvPr id="5" name="Fußzeilenplatzhalter 4">
            <a:extLst>
              <a:ext uri="{FF2B5EF4-FFF2-40B4-BE49-F238E27FC236}">
                <a16:creationId xmlns:a16="http://schemas.microsoft.com/office/drawing/2014/main" id="{AAA5DF94-6556-4116-8328-2D7EF10F17DB}"/>
              </a:ext>
            </a:extLst>
          </p:cNvPr>
          <p:cNvSpPr>
            <a:spLocks noGrp="1"/>
          </p:cNvSpPr>
          <p:nvPr>
            <p:ph type="ftr" sz="quarter" idx="11"/>
          </p:nvPr>
        </p:nvSpPr>
        <p:spPr/>
        <p:txBody>
          <a:bodyPr/>
          <a:lstStyle>
            <a:lvl1pPr>
              <a:defRPr/>
            </a:lvl1pPr>
          </a:lstStyle>
          <a:p>
            <a:pPr>
              <a:defRPr/>
            </a:pPr>
            <a:r>
              <a:rPr lang="de-DE" altLang="de-DE"/>
              <a:t>Multiplikatorin I Hochschule </a:t>
            </a:r>
          </a:p>
        </p:txBody>
      </p:sp>
      <p:sp>
        <p:nvSpPr>
          <p:cNvPr id="6" name="Foliennummernplatzhalter 5">
            <a:extLst>
              <a:ext uri="{FF2B5EF4-FFF2-40B4-BE49-F238E27FC236}">
                <a16:creationId xmlns:a16="http://schemas.microsoft.com/office/drawing/2014/main" id="{2C97DBD2-5927-4A3E-8812-73CE007C7D65}"/>
              </a:ext>
            </a:extLst>
          </p:cNvPr>
          <p:cNvSpPr>
            <a:spLocks noGrp="1"/>
          </p:cNvSpPr>
          <p:nvPr>
            <p:ph type="sldNum" sz="quarter" idx="12"/>
          </p:nvPr>
        </p:nvSpPr>
        <p:spPr>
          <a:xfrm>
            <a:off x="84138" y="5946775"/>
            <a:ext cx="671512" cy="885825"/>
          </a:xfrm>
        </p:spPr>
        <p:txBody>
          <a:bodyPr/>
          <a:lstStyle>
            <a:lvl1pPr>
              <a:defRPr/>
            </a:lvl1pPr>
          </a:lstStyle>
          <a:p>
            <a:pPr>
              <a:defRPr/>
            </a:pPr>
            <a:fld id="{4F257D60-C123-4570-A9BA-ADB163D145A0}" type="slidenum">
              <a:rPr lang="de-DE" altLang="de-DE"/>
              <a:pPr>
                <a:defRPr/>
              </a:pPr>
              <a:t>‹Nr.›</a:t>
            </a:fld>
            <a:endParaRPr lang="de-DE" altLang="de-DE"/>
          </a:p>
        </p:txBody>
      </p:sp>
    </p:spTree>
    <p:extLst>
      <p:ext uri="{BB962C8B-B14F-4D97-AF65-F5344CB8AC3E}">
        <p14:creationId xmlns:p14="http://schemas.microsoft.com/office/powerpoint/2010/main" val="142009489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xAndChart">
  <p:cSld name="Titel, Text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914400" y="762000"/>
            <a:ext cx="8001000" cy="1143000"/>
          </a:xfrm>
        </p:spPr>
        <p:txBody>
          <a:bodyPr/>
          <a:lstStyle/>
          <a:p>
            <a:r>
              <a:rPr lang="de-DE"/>
              <a:t>Titelmasterformat durch Klicken bearbeiten</a:t>
            </a:r>
          </a:p>
        </p:txBody>
      </p:sp>
      <p:sp>
        <p:nvSpPr>
          <p:cNvPr id="3" name="Textplatzhalter 2"/>
          <p:cNvSpPr>
            <a:spLocks noGrp="1"/>
          </p:cNvSpPr>
          <p:nvPr>
            <p:ph type="body"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iagrammplatzhalter 3"/>
          <p:cNvSpPr>
            <a:spLocks noGrp="1"/>
          </p:cNvSpPr>
          <p:nvPr>
            <p:ph type="chart" sz="half" idx="2"/>
          </p:nvPr>
        </p:nvSpPr>
        <p:spPr>
          <a:xfrm>
            <a:off x="4991100" y="2362200"/>
            <a:ext cx="3924300" cy="3733800"/>
          </a:xfrm>
        </p:spPr>
        <p:txBody>
          <a:bodyPr/>
          <a:lstStyle/>
          <a:p>
            <a:pPr lvl="0"/>
            <a:r>
              <a:rPr lang="de-DE" noProof="0"/>
              <a:t>Diagramm durch Klicken auf Symbol hinzufügen</a:t>
            </a:r>
          </a:p>
        </p:txBody>
      </p:sp>
      <p:sp>
        <p:nvSpPr>
          <p:cNvPr id="5" name="Rectangle 13">
            <a:extLst>
              <a:ext uri="{FF2B5EF4-FFF2-40B4-BE49-F238E27FC236}">
                <a16:creationId xmlns:a16="http://schemas.microsoft.com/office/drawing/2014/main" id="{54F82E1D-43C2-45AB-9ACF-F2DE918D77CF}"/>
              </a:ext>
            </a:extLst>
          </p:cNvPr>
          <p:cNvSpPr>
            <a:spLocks noGrp="1" noChangeArrowheads="1"/>
          </p:cNvSpPr>
          <p:nvPr>
            <p:ph type="dt" sz="half" idx="10"/>
          </p:nvPr>
        </p:nvSpPr>
        <p:spPr>
          <a:ln/>
        </p:spPr>
        <p:txBody>
          <a:bodyPr/>
          <a:lstStyle>
            <a:lvl1pPr>
              <a:defRPr/>
            </a:lvl1pPr>
          </a:lstStyle>
          <a:p>
            <a:pPr>
              <a:defRPr/>
            </a:pPr>
            <a:r>
              <a:rPr lang="de-DE" altLang="de-DE"/>
              <a:t>05.12.16</a:t>
            </a:r>
          </a:p>
        </p:txBody>
      </p:sp>
      <p:sp>
        <p:nvSpPr>
          <p:cNvPr id="6" name="Rectangle 14">
            <a:extLst>
              <a:ext uri="{FF2B5EF4-FFF2-40B4-BE49-F238E27FC236}">
                <a16:creationId xmlns:a16="http://schemas.microsoft.com/office/drawing/2014/main" id="{9EFB0C75-C06C-47D3-935A-7EFA9B00E41E}"/>
              </a:ext>
            </a:extLst>
          </p:cNvPr>
          <p:cNvSpPr>
            <a:spLocks noGrp="1" noChangeArrowheads="1"/>
          </p:cNvSpPr>
          <p:nvPr>
            <p:ph type="ftr" sz="quarter" idx="11"/>
          </p:nvPr>
        </p:nvSpPr>
        <p:spPr>
          <a:ln/>
        </p:spPr>
        <p:txBody>
          <a:bodyPr/>
          <a:lstStyle>
            <a:lvl1pPr>
              <a:defRPr/>
            </a:lvl1pPr>
          </a:lstStyle>
          <a:p>
            <a:pPr>
              <a:defRPr/>
            </a:pPr>
            <a:r>
              <a:rPr lang="de-DE" altLang="de-DE"/>
              <a:t>Multiplikatorin I Hochschule </a:t>
            </a:r>
          </a:p>
        </p:txBody>
      </p:sp>
      <p:sp>
        <p:nvSpPr>
          <p:cNvPr id="7" name="Rectangle 15">
            <a:extLst>
              <a:ext uri="{FF2B5EF4-FFF2-40B4-BE49-F238E27FC236}">
                <a16:creationId xmlns:a16="http://schemas.microsoft.com/office/drawing/2014/main" id="{CE1EB941-DA25-40BF-ADC1-61722F5F60D4}"/>
              </a:ext>
            </a:extLst>
          </p:cNvPr>
          <p:cNvSpPr>
            <a:spLocks noGrp="1" noChangeArrowheads="1"/>
          </p:cNvSpPr>
          <p:nvPr>
            <p:ph type="sldNum" sz="quarter" idx="12"/>
          </p:nvPr>
        </p:nvSpPr>
        <p:spPr>
          <a:ln/>
        </p:spPr>
        <p:txBody>
          <a:bodyPr/>
          <a:lstStyle>
            <a:lvl1pPr>
              <a:defRPr/>
            </a:lvl1pPr>
          </a:lstStyle>
          <a:p>
            <a:pPr>
              <a:defRPr/>
            </a:pPr>
            <a:fld id="{C844B154-6ED3-4FC0-BA3A-3243E46BFB04}" type="slidenum">
              <a:rPr lang="de-DE" altLang="de-DE"/>
              <a:pPr>
                <a:defRPr/>
              </a:pPr>
              <a:t>‹Nr.›</a:t>
            </a:fld>
            <a:endParaRPr lang="de-DE" altLang="de-DE"/>
          </a:p>
        </p:txBody>
      </p:sp>
    </p:spTree>
    <p:extLst>
      <p:ext uri="{BB962C8B-B14F-4D97-AF65-F5344CB8AC3E}">
        <p14:creationId xmlns:p14="http://schemas.microsoft.com/office/powerpoint/2010/main" val="1509133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55576" y="1916832"/>
            <a:ext cx="7886700" cy="2167691"/>
          </a:xfrm>
        </p:spPr>
        <p:txBody>
          <a:bodyPr anchor="ctr"/>
          <a:lstStyle>
            <a:lvl1pPr>
              <a:defRPr sz="3600"/>
            </a:lvl1pPr>
          </a:lstStyle>
          <a:p>
            <a:r>
              <a:rPr lang="de-DE"/>
              <a:t>Titelmasterformat durch Klicken bearbeiten</a:t>
            </a:r>
            <a:endParaRPr lang="de-DE" dirty="0"/>
          </a:p>
        </p:txBody>
      </p:sp>
      <p:sp>
        <p:nvSpPr>
          <p:cNvPr id="3" name="Textplatzhalter 2"/>
          <p:cNvSpPr>
            <a:spLocks noGrp="1"/>
          </p:cNvSpPr>
          <p:nvPr>
            <p:ph type="body" idx="1"/>
          </p:nvPr>
        </p:nvSpPr>
        <p:spPr>
          <a:xfrm>
            <a:off x="755576" y="4568768"/>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Textmasterformat bearbeiten</a:t>
            </a:r>
          </a:p>
        </p:txBody>
      </p:sp>
      <p:sp>
        <p:nvSpPr>
          <p:cNvPr id="4" name="Rectangle 13">
            <a:extLst>
              <a:ext uri="{FF2B5EF4-FFF2-40B4-BE49-F238E27FC236}">
                <a16:creationId xmlns:a16="http://schemas.microsoft.com/office/drawing/2014/main" id="{D7EEB5CD-F01A-49E9-B233-45CFD1D3659C}"/>
              </a:ext>
            </a:extLst>
          </p:cNvPr>
          <p:cNvSpPr>
            <a:spLocks noGrp="1" noChangeArrowheads="1"/>
          </p:cNvSpPr>
          <p:nvPr>
            <p:ph type="dt" sz="half" idx="10"/>
          </p:nvPr>
        </p:nvSpPr>
        <p:spPr>
          <a:ln/>
        </p:spPr>
        <p:txBody>
          <a:bodyPr/>
          <a:lstStyle>
            <a:lvl1pPr>
              <a:defRPr/>
            </a:lvl1pPr>
          </a:lstStyle>
          <a:p>
            <a:pPr>
              <a:defRPr/>
            </a:pPr>
            <a:fld id="{B66CD3F3-CCB5-45B0-8553-62413E80241C}" type="datetime1">
              <a:rPr lang="de-DE" altLang="de-DE"/>
              <a:pPr>
                <a:defRPr/>
              </a:pPr>
              <a:t>21.10.2019</a:t>
            </a:fld>
            <a:endParaRPr lang="de-DE" altLang="de-DE"/>
          </a:p>
        </p:txBody>
      </p:sp>
      <p:sp>
        <p:nvSpPr>
          <p:cNvPr id="5" name="Rectangle 14">
            <a:extLst>
              <a:ext uri="{FF2B5EF4-FFF2-40B4-BE49-F238E27FC236}">
                <a16:creationId xmlns:a16="http://schemas.microsoft.com/office/drawing/2014/main" id="{9C5A3A55-B83A-41FE-81A4-A27EC236FEE4}"/>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6" name="Rectangle 15">
            <a:extLst>
              <a:ext uri="{FF2B5EF4-FFF2-40B4-BE49-F238E27FC236}">
                <a16:creationId xmlns:a16="http://schemas.microsoft.com/office/drawing/2014/main" id="{7980AA3E-527B-4814-B9B0-AD334465D6BC}"/>
              </a:ext>
            </a:extLst>
          </p:cNvPr>
          <p:cNvSpPr>
            <a:spLocks noGrp="1" noChangeArrowheads="1"/>
          </p:cNvSpPr>
          <p:nvPr>
            <p:ph type="sldNum" sz="quarter" idx="12"/>
          </p:nvPr>
        </p:nvSpPr>
        <p:spPr>
          <a:ln/>
        </p:spPr>
        <p:txBody>
          <a:bodyPr/>
          <a:lstStyle>
            <a:lvl1pPr>
              <a:defRPr/>
            </a:lvl1pPr>
          </a:lstStyle>
          <a:p>
            <a:pPr>
              <a:defRPr/>
            </a:pPr>
            <a:fld id="{6C5482E7-345A-4094-BE13-E7808E9C701F}" type="slidenum">
              <a:rPr lang="de-DE" altLang="de-DE"/>
              <a:pPr>
                <a:defRPr/>
              </a:pPr>
              <a:t>‹Nr.›</a:t>
            </a:fld>
            <a:endParaRPr lang="de-DE" altLang="de-DE"/>
          </a:p>
        </p:txBody>
      </p:sp>
    </p:spTree>
    <p:extLst>
      <p:ext uri="{BB962C8B-B14F-4D97-AF65-F5344CB8AC3E}">
        <p14:creationId xmlns:p14="http://schemas.microsoft.com/office/powerpoint/2010/main" val="35178494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323850" y="1581150"/>
            <a:ext cx="7770813" cy="1462088"/>
          </a:xfrm>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F921CDA1-DA1A-48D8-86DE-E702AFBC4E46}"/>
              </a:ext>
            </a:extLst>
          </p:cNvPr>
          <p:cNvSpPr>
            <a:spLocks noGrp="1"/>
          </p:cNvSpPr>
          <p:nvPr>
            <p:ph type="dt" idx="10"/>
          </p:nvPr>
        </p:nvSpPr>
        <p:spPr>
          <a:xfrm>
            <a:off x="2667000" y="6553200"/>
            <a:ext cx="1903413" cy="303213"/>
          </a:xfrm>
        </p:spPr>
        <p:txBody>
          <a:bodyPr/>
          <a:lstStyle>
            <a:lvl1pPr>
              <a:defRPr/>
            </a:lvl1pPr>
          </a:lstStyle>
          <a:p>
            <a:pPr>
              <a:defRPr/>
            </a:pPr>
            <a:r>
              <a:rPr lang="de-DE" altLang="de-DE"/>
              <a:t>05.12.16</a:t>
            </a:r>
          </a:p>
        </p:txBody>
      </p:sp>
      <p:sp>
        <p:nvSpPr>
          <p:cNvPr id="4" name="Fußzeilenplatzhalter 3">
            <a:extLst>
              <a:ext uri="{FF2B5EF4-FFF2-40B4-BE49-F238E27FC236}">
                <a16:creationId xmlns:a16="http://schemas.microsoft.com/office/drawing/2014/main" id="{5DE4252D-8B03-420C-8045-D83F789FE974}"/>
              </a:ext>
            </a:extLst>
          </p:cNvPr>
          <p:cNvSpPr>
            <a:spLocks noGrp="1"/>
          </p:cNvSpPr>
          <p:nvPr>
            <p:ph type="ftr" idx="11"/>
          </p:nvPr>
        </p:nvSpPr>
        <p:spPr>
          <a:xfrm>
            <a:off x="5195888" y="6553200"/>
            <a:ext cx="3278187" cy="303213"/>
          </a:xfrm>
        </p:spPr>
        <p:txBody>
          <a:bodyPr/>
          <a:lstStyle>
            <a:lvl1pPr>
              <a:defRPr/>
            </a:lvl1pPr>
          </a:lstStyle>
          <a:p>
            <a:pPr>
              <a:defRPr/>
            </a:pPr>
            <a:r>
              <a:rPr lang="de-DE" altLang="de-DE"/>
              <a:t>Multiplikatorin I Hochschule </a:t>
            </a:r>
          </a:p>
        </p:txBody>
      </p:sp>
      <p:sp>
        <p:nvSpPr>
          <p:cNvPr id="5" name="Foliennummernplatzhalter 4">
            <a:extLst>
              <a:ext uri="{FF2B5EF4-FFF2-40B4-BE49-F238E27FC236}">
                <a16:creationId xmlns:a16="http://schemas.microsoft.com/office/drawing/2014/main" id="{BC904CEC-5EEB-4C67-8440-E2832E475AE9}"/>
              </a:ext>
            </a:extLst>
          </p:cNvPr>
          <p:cNvSpPr>
            <a:spLocks noGrp="1"/>
          </p:cNvSpPr>
          <p:nvPr>
            <p:ph type="sldNum" idx="12"/>
          </p:nvPr>
        </p:nvSpPr>
        <p:spPr>
          <a:xfrm>
            <a:off x="9525" y="5962650"/>
            <a:ext cx="1031875" cy="884238"/>
          </a:xfrm>
        </p:spPr>
        <p:txBody>
          <a:bodyPr/>
          <a:lstStyle>
            <a:lvl1pPr>
              <a:defRPr/>
            </a:lvl1pPr>
          </a:lstStyle>
          <a:p>
            <a:pPr>
              <a:defRPr/>
            </a:pPr>
            <a:fld id="{5D0578D9-428E-4E56-8554-A35EA67A5AF9}" type="slidenum">
              <a:rPr lang="de-DE" altLang="de-DE"/>
              <a:pPr>
                <a:defRPr/>
              </a:pPr>
              <a:t>‹Nr.›</a:t>
            </a:fld>
            <a:endParaRPr lang="de-DE" altLang="de-DE"/>
          </a:p>
        </p:txBody>
      </p:sp>
    </p:spTree>
    <p:extLst>
      <p:ext uri="{BB962C8B-B14F-4D97-AF65-F5344CB8AC3E}">
        <p14:creationId xmlns:p14="http://schemas.microsoft.com/office/powerpoint/2010/main" val="30572666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Vorstellungs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864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9144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991100" y="2362200"/>
            <a:ext cx="3924300" cy="3733800"/>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Rectangle 13">
            <a:extLst>
              <a:ext uri="{FF2B5EF4-FFF2-40B4-BE49-F238E27FC236}">
                <a16:creationId xmlns:a16="http://schemas.microsoft.com/office/drawing/2014/main" id="{A71E9B30-CF9A-4923-88C2-BDC5DA8A6E7A}"/>
              </a:ext>
            </a:extLst>
          </p:cNvPr>
          <p:cNvSpPr>
            <a:spLocks noGrp="1" noChangeArrowheads="1"/>
          </p:cNvSpPr>
          <p:nvPr>
            <p:ph type="dt" sz="half" idx="10"/>
          </p:nvPr>
        </p:nvSpPr>
        <p:spPr>
          <a:ln/>
        </p:spPr>
        <p:txBody>
          <a:bodyPr/>
          <a:lstStyle>
            <a:lvl1pPr>
              <a:defRPr/>
            </a:lvl1pPr>
          </a:lstStyle>
          <a:p>
            <a:pPr>
              <a:defRPr/>
            </a:pPr>
            <a:fld id="{0BD4C641-FB67-446D-8114-00262F9A1413}"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A2B87DBA-C285-4F6F-B89A-1A6BBCA696FB}"/>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7" name="Rectangle 15">
            <a:extLst>
              <a:ext uri="{FF2B5EF4-FFF2-40B4-BE49-F238E27FC236}">
                <a16:creationId xmlns:a16="http://schemas.microsoft.com/office/drawing/2014/main" id="{0C81CB8A-6665-429D-AA27-FBCA7BA1B5F1}"/>
              </a:ext>
            </a:extLst>
          </p:cNvPr>
          <p:cNvSpPr>
            <a:spLocks noGrp="1" noChangeArrowheads="1"/>
          </p:cNvSpPr>
          <p:nvPr>
            <p:ph type="sldNum" sz="quarter" idx="12"/>
          </p:nvPr>
        </p:nvSpPr>
        <p:spPr>
          <a:ln/>
        </p:spPr>
        <p:txBody>
          <a:bodyPr/>
          <a:lstStyle>
            <a:lvl1pPr>
              <a:defRPr/>
            </a:lvl1pPr>
          </a:lstStyle>
          <a:p>
            <a:pPr>
              <a:defRPr/>
            </a:pPr>
            <a:fld id="{39F771F5-E24C-4D04-84C3-7E8B4A0DDC06}" type="slidenum">
              <a:rPr lang="de-DE" altLang="de-DE"/>
              <a:pPr>
                <a:defRPr/>
              </a:pPr>
              <a:t>‹Nr.›</a:t>
            </a:fld>
            <a:endParaRPr lang="de-DE" altLang="de-DE"/>
          </a:p>
        </p:txBody>
      </p:sp>
    </p:spTree>
    <p:extLst>
      <p:ext uri="{BB962C8B-B14F-4D97-AF65-F5344CB8AC3E}">
        <p14:creationId xmlns:p14="http://schemas.microsoft.com/office/powerpoint/2010/main" val="3753144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27584" y="1313417"/>
            <a:ext cx="7886700" cy="373063"/>
          </a:xfrm>
        </p:spPr>
        <p:txBody>
          <a:bodyPr/>
          <a:lstStyle/>
          <a:p>
            <a:r>
              <a:rPr lang="de-DE"/>
              <a:t>Titelmasterformat durch Klicken bearbeiten</a:t>
            </a:r>
          </a:p>
        </p:txBody>
      </p:sp>
      <p:sp>
        <p:nvSpPr>
          <p:cNvPr id="3" name="Textplatzhalter 2"/>
          <p:cNvSpPr>
            <a:spLocks noGrp="1"/>
          </p:cNvSpPr>
          <p:nvPr>
            <p:ph type="body" idx="1"/>
          </p:nvPr>
        </p:nvSpPr>
        <p:spPr>
          <a:xfrm>
            <a:off x="892672"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90560" y="2503664"/>
            <a:ext cx="386873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826496"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828608" y="2505075"/>
            <a:ext cx="38877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Rectangle 13">
            <a:extLst>
              <a:ext uri="{FF2B5EF4-FFF2-40B4-BE49-F238E27FC236}">
                <a16:creationId xmlns:a16="http://schemas.microsoft.com/office/drawing/2014/main" id="{ADE199C5-800D-4943-A3CD-A5D490208425}"/>
              </a:ext>
            </a:extLst>
          </p:cNvPr>
          <p:cNvSpPr>
            <a:spLocks noGrp="1" noChangeArrowheads="1"/>
          </p:cNvSpPr>
          <p:nvPr>
            <p:ph type="dt" sz="half" idx="10"/>
          </p:nvPr>
        </p:nvSpPr>
        <p:spPr>
          <a:ln/>
        </p:spPr>
        <p:txBody>
          <a:bodyPr/>
          <a:lstStyle>
            <a:lvl1pPr>
              <a:defRPr/>
            </a:lvl1pPr>
          </a:lstStyle>
          <a:p>
            <a:pPr>
              <a:defRPr/>
            </a:pPr>
            <a:fld id="{31182DBD-84D6-4D97-AE39-1AF2DFEBA4FC}" type="datetime1">
              <a:rPr lang="de-DE" altLang="de-DE"/>
              <a:pPr>
                <a:defRPr/>
              </a:pPr>
              <a:t>21.10.2019</a:t>
            </a:fld>
            <a:endParaRPr lang="de-DE" altLang="de-DE"/>
          </a:p>
        </p:txBody>
      </p:sp>
      <p:sp>
        <p:nvSpPr>
          <p:cNvPr id="8" name="Rectangle 14">
            <a:extLst>
              <a:ext uri="{FF2B5EF4-FFF2-40B4-BE49-F238E27FC236}">
                <a16:creationId xmlns:a16="http://schemas.microsoft.com/office/drawing/2014/main" id="{3D1BBFC3-CC3F-434F-A2DF-DEF2389813AF}"/>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9" name="Rectangle 15">
            <a:extLst>
              <a:ext uri="{FF2B5EF4-FFF2-40B4-BE49-F238E27FC236}">
                <a16:creationId xmlns:a16="http://schemas.microsoft.com/office/drawing/2014/main" id="{E78917C5-1EA5-4C5D-8411-619C9A61BFC8}"/>
              </a:ext>
            </a:extLst>
          </p:cNvPr>
          <p:cNvSpPr>
            <a:spLocks noGrp="1" noChangeArrowheads="1"/>
          </p:cNvSpPr>
          <p:nvPr>
            <p:ph type="sldNum" sz="quarter" idx="12"/>
          </p:nvPr>
        </p:nvSpPr>
        <p:spPr>
          <a:ln/>
        </p:spPr>
        <p:txBody>
          <a:bodyPr/>
          <a:lstStyle>
            <a:lvl1pPr>
              <a:defRPr/>
            </a:lvl1pPr>
          </a:lstStyle>
          <a:p>
            <a:pPr>
              <a:defRPr/>
            </a:pPr>
            <a:fld id="{4E676DEA-E5B3-4C09-87E4-5289D7BC1729}" type="slidenum">
              <a:rPr lang="de-DE" altLang="de-DE"/>
              <a:pPr>
                <a:defRPr/>
              </a:pPr>
              <a:t>‹Nr.›</a:t>
            </a:fld>
            <a:endParaRPr lang="de-DE" altLang="de-DE"/>
          </a:p>
        </p:txBody>
      </p:sp>
    </p:spTree>
    <p:extLst>
      <p:ext uri="{BB962C8B-B14F-4D97-AF65-F5344CB8AC3E}">
        <p14:creationId xmlns:p14="http://schemas.microsoft.com/office/powerpoint/2010/main" val="1415414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Rectangle 13">
            <a:extLst>
              <a:ext uri="{FF2B5EF4-FFF2-40B4-BE49-F238E27FC236}">
                <a16:creationId xmlns:a16="http://schemas.microsoft.com/office/drawing/2014/main" id="{F6E6861F-078F-4604-BB4D-5CF2B9C97441}"/>
              </a:ext>
            </a:extLst>
          </p:cNvPr>
          <p:cNvSpPr>
            <a:spLocks noGrp="1" noChangeArrowheads="1"/>
          </p:cNvSpPr>
          <p:nvPr>
            <p:ph type="dt" sz="half" idx="10"/>
          </p:nvPr>
        </p:nvSpPr>
        <p:spPr>
          <a:ln/>
        </p:spPr>
        <p:txBody>
          <a:bodyPr/>
          <a:lstStyle>
            <a:lvl1pPr>
              <a:defRPr/>
            </a:lvl1pPr>
          </a:lstStyle>
          <a:p>
            <a:pPr>
              <a:defRPr/>
            </a:pPr>
            <a:fld id="{B881DDC7-F057-45CF-B717-46EB28C0B0C4}" type="datetime1">
              <a:rPr lang="de-DE" altLang="de-DE"/>
              <a:pPr>
                <a:defRPr/>
              </a:pPr>
              <a:t>21.10.2019</a:t>
            </a:fld>
            <a:endParaRPr lang="de-DE" altLang="de-DE"/>
          </a:p>
        </p:txBody>
      </p:sp>
      <p:sp>
        <p:nvSpPr>
          <p:cNvPr id="4" name="Rectangle 14">
            <a:extLst>
              <a:ext uri="{FF2B5EF4-FFF2-40B4-BE49-F238E27FC236}">
                <a16:creationId xmlns:a16="http://schemas.microsoft.com/office/drawing/2014/main" id="{92C02F91-03E5-4174-B86B-B4972BCAD2C2}"/>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5" name="Rectangle 15">
            <a:extLst>
              <a:ext uri="{FF2B5EF4-FFF2-40B4-BE49-F238E27FC236}">
                <a16:creationId xmlns:a16="http://schemas.microsoft.com/office/drawing/2014/main" id="{77DDA317-D873-4BA7-AC66-E5DAB7758128}"/>
              </a:ext>
            </a:extLst>
          </p:cNvPr>
          <p:cNvSpPr>
            <a:spLocks noGrp="1" noChangeArrowheads="1"/>
          </p:cNvSpPr>
          <p:nvPr>
            <p:ph type="sldNum" sz="quarter" idx="12"/>
          </p:nvPr>
        </p:nvSpPr>
        <p:spPr>
          <a:ln/>
        </p:spPr>
        <p:txBody>
          <a:bodyPr/>
          <a:lstStyle>
            <a:lvl1pPr>
              <a:defRPr/>
            </a:lvl1pPr>
          </a:lstStyle>
          <a:p>
            <a:pPr>
              <a:defRPr/>
            </a:pPr>
            <a:fld id="{73D66CB3-DAE1-41C8-9B2C-DC82642BE3E0}" type="slidenum">
              <a:rPr lang="de-DE" altLang="de-DE"/>
              <a:pPr>
                <a:defRPr/>
              </a:pPr>
              <a:t>‹Nr.›</a:t>
            </a:fld>
            <a:endParaRPr lang="de-DE" altLang="de-DE"/>
          </a:p>
        </p:txBody>
      </p:sp>
    </p:spTree>
    <p:extLst>
      <p:ext uri="{BB962C8B-B14F-4D97-AF65-F5344CB8AC3E}">
        <p14:creationId xmlns:p14="http://schemas.microsoft.com/office/powerpoint/2010/main" val="3889091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25BB1465-A9A3-4BD6-99D8-E0D3DE51BE23}"/>
              </a:ext>
            </a:extLst>
          </p:cNvPr>
          <p:cNvSpPr>
            <a:spLocks noGrp="1" noChangeArrowheads="1"/>
          </p:cNvSpPr>
          <p:nvPr>
            <p:ph type="dt" sz="half" idx="10"/>
          </p:nvPr>
        </p:nvSpPr>
        <p:spPr>
          <a:ln/>
        </p:spPr>
        <p:txBody>
          <a:bodyPr/>
          <a:lstStyle>
            <a:lvl1pPr>
              <a:defRPr/>
            </a:lvl1pPr>
          </a:lstStyle>
          <a:p>
            <a:pPr>
              <a:defRPr/>
            </a:pPr>
            <a:fld id="{AB55EACC-A70F-45A4-B63E-4879B797BB8B}" type="datetime1">
              <a:rPr lang="de-DE" altLang="de-DE"/>
              <a:pPr>
                <a:defRPr/>
              </a:pPr>
              <a:t>21.10.2019</a:t>
            </a:fld>
            <a:endParaRPr lang="de-DE" altLang="de-DE"/>
          </a:p>
        </p:txBody>
      </p:sp>
      <p:sp>
        <p:nvSpPr>
          <p:cNvPr id="3" name="Rectangle 14">
            <a:extLst>
              <a:ext uri="{FF2B5EF4-FFF2-40B4-BE49-F238E27FC236}">
                <a16:creationId xmlns:a16="http://schemas.microsoft.com/office/drawing/2014/main" id="{502D10CE-0930-4CA4-9F58-0C6AFE202E1F}"/>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4" name="Rectangle 15">
            <a:extLst>
              <a:ext uri="{FF2B5EF4-FFF2-40B4-BE49-F238E27FC236}">
                <a16:creationId xmlns:a16="http://schemas.microsoft.com/office/drawing/2014/main" id="{0DECDF40-C85B-4CAB-9795-55872B73F0B3}"/>
              </a:ext>
            </a:extLst>
          </p:cNvPr>
          <p:cNvSpPr>
            <a:spLocks noGrp="1" noChangeArrowheads="1"/>
          </p:cNvSpPr>
          <p:nvPr>
            <p:ph type="sldNum" sz="quarter" idx="12"/>
          </p:nvPr>
        </p:nvSpPr>
        <p:spPr>
          <a:ln/>
        </p:spPr>
        <p:txBody>
          <a:bodyPr/>
          <a:lstStyle>
            <a:lvl1pPr>
              <a:defRPr/>
            </a:lvl1pPr>
          </a:lstStyle>
          <a:p>
            <a:pPr>
              <a:defRPr/>
            </a:pPr>
            <a:fld id="{9787DD34-BFF5-429B-A212-8F86283E4482}" type="slidenum">
              <a:rPr lang="de-DE" altLang="de-DE"/>
              <a:pPr>
                <a:defRPr/>
              </a:pPr>
              <a:t>‹Nr.›</a:t>
            </a:fld>
            <a:endParaRPr lang="de-DE" altLang="de-DE"/>
          </a:p>
        </p:txBody>
      </p:sp>
    </p:spTree>
    <p:extLst>
      <p:ext uri="{BB962C8B-B14F-4D97-AF65-F5344CB8AC3E}">
        <p14:creationId xmlns:p14="http://schemas.microsoft.com/office/powerpoint/2010/main" val="397992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84225" y="1340768"/>
            <a:ext cx="2949575" cy="1440160"/>
          </a:xfrm>
        </p:spPr>
        <p:txBody>
          <a:bodyPr/>
          <a:lstStyle>
            <a:lvl1pPr>
              <a:defRPr sz="3200"/>
            </a:lvl1pPr>
          </a:lstStyle>
          <a:p>
            <a:r>
              <a:rPr lang="de-DE"/>
              <a:t>Titelmasterformat durch Klicken bearbeiten</a:t>
            </a:r>
            <a:endParaRPr lang="de-DE" dirty="0"/>
          </a:p>
        </p:txBody>
      </p:sp>
      <p:sp>
        <p:nvSpPr>
          <p:cNvPr id="3" name="Inhaltsplatzhalter 2"/>
          <p:cNvSpPr>
            <a:spLocks noGrp="1"/>
          </p:cNvSpPr>
          <p:nvPr>
            <p:ph idx="1"/>
          </p:nvPr>
        </p:nvSpPr>
        <p:spPr>
          <a:xfrm>
            <a:off x="3887788" y="1340768"/>
            <a:ext cx="4629150" cy="452028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Textplatzhalter 3"/>
          <p:cNvSpPr>
            <a:spLocks noGrp="1"/>
          </p:cNvSpPr>
          <p:nvPr>
            <p:ph type="body" sz="half" idx="2"/>
          </p:nvPr>
        </p:nvSpPr>
        <p:spPr>
          <a:xfrm>
            <a:off x="782792" y="2780928"/>
            <a:ext cx="2949575" cy="308806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E14F339C-ED05-4225-8F56-1791E35865E6}"/>
              </a:ext>
            </a:extLst>
          </p:cNvPr>
          <p:cNvSpPr>
            <a:spLocks noGrp="1" noChangeArrowheads="1"/>
          </p:cNvSpPr>
          <p:nvPr>
            <p:ph type="dt" sz="half" idx="10"/>
          </p:nvPr>
        </p:nvSpPr>
        <p:spPr>
          <a:ln/>
        </p:spPr>
        <p:txBody>
          <a:bodyPr/>
          <a:lstStyle>
            <a:lvl1pPr>
              <a:defRPr/>
            </a:lvl1pPr>
          </a:lstStyle>
          <a:p>
            <a:pPr>
              <a:defRPr/>
            </a:pPr>
            <a:fld id="{B60F8E91-AC91-4C11-801E-4C6997193FEB}"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32A86B3B-33F0-478E-A3BE-2DA7DEF3FA8F}"/>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7" name="Rectangle 15">
            <a:extLst>
              <a:ext uri="{FF2B5EF4-FFF2-40B4-BE49-F238E27FC236}">
                <a16:creationId xmlns:a16="http://schemas.microsoft.com/office/drawing/2014/main" id="{F0ED34D5-4311-4D6E-A858-C2BB20F1A887}"/>
              </a:ext>
            </a:extLst>
          </p:cNvPr>
          <p:cNvSpPr>
            <a:spLocks noGrp="1" noChangeArrowheads="1"/>
          </p:cNvSpPr>
          <p:nvPr>
            <p:ph type="sldNum" sz="quarter" idx="12"/>
          </p:nvPr>
        </p:nvSpPr>
        <p:spPr>
          <a:ln/>
        </p:spPr>
        <p:txBody>
          <a:bodyPr/>
          <a:lstStyle>
            <a:lvl1pPr>
              <a:defRPr/>
            </a:lvl1pPr>
          </a:lstStyle>
          <a:p>
            <a:pPr>
              <a:defRPr/>
            </a:pPr>
            <a:fld id="{FAA1976F-430C-40F1-A912-06C88B7989E6}" type="slidenum">
              <a:rPr lang="de-DE" altLang="de-DE"/>
              <a:pPr>
                <a:defRPr/>
              </a:pPr>
              <a:t>‹Nr.›</a:t>
            </a:fld>
            <a:endParaRPr lang="de-DE" altLang="de-DE"/>
          </a:p>
        </p:txBody>
      </p:sp>
    </p:spTree>
    <p:extLst>
      <p:ext uri="{BB962C8B-B14F-4D97-AF65-F5344CB8AC3E}">
        <p14:creationId xmlns:p14="http://schemas.microsoft.com/office/powerpoint/2010/main" val="38651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99592" y="1342865"/>
            <a:ext cx="2949575" cy="1600200"/>
          </a:xfrm>
        </p:spPr>
        <p:txBody>
          <a:bodyPr/>
          <a:lstStyle>
            <a:lvl1pPr>
              <a:defRPr sz="3200"/>
            </a:lvl1pPr>
          </a:lstStyle>
          <a:p>
            <a:r>
              <a:rPr lang="de-DE"/>
              <a:t>Titelmasterformat durch Klicken bearbeiten</a:t>
            </a:r>
            <a:endParaRPr lang="de-DE" dirty="0"/>
          </a:p>
        </p:txBody>
      </p:sp>
      <p:sp>
        <p:nvSpPr>
          <p:cNvPr id="3" name="Bildplatzhalter 2"/>
          <p:cNvSpPr>
            <a:spLocks noGrp="1"/>
          </p:cNvSpPr>
          <p:nvPr>
            <p:ph type="pic" idx="1"/>
          </p:nvPr>
        </p:nvSpPr>
        <p:spPr>
          <a:xfrm>
            <a:off x="3887788" y="1340768"/>
            <a:ext cx="4629150" cy="478833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a:t>Bild durch Klicken auf Symbol hinzufügen</a:t>
            </a:r>
            <a:endParaRPr lang="de-DE" noProof="0" dirty="0"/>
          </a:p>
        </p:txBody>
      </p:sp>
      <p:sp>
        <p:nvSpPr>
          <p:cNvPr id="4" name="Textplatzhalter 3"/>
          <p:cNvSpPr>
            <a:spLocks noGrp="1"/>
          </p:cNvSpPr>
          <p:nvPr>
            <p:ph type="body" sz="half" idx="2"/>
          </p:nvPr>
        </p:nvSpPr>
        <p:spPr>
          <a:xfrm>
            <a:off x="918902" y="2943064"/>
            <a:ext cx="2949575" cy="318603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Rectangle 13">
            <a:extLst>
              <a:ext uri="{FF2B5EF4-FFF2-40B4-BE49-F238E27FC236}">
                <a16:creationId xmlns:a16="http://schemas.microsoft.com/office/drawing/2014/main" id="{CA962036-2763-4ED0-A8F6-BDDA38D28C86}"/>
              </a:ext>
            </a:extLst>
          </p:cNvPr>
          <p:cNvSpPr>
            <a:spLocks noGrp="1" noChangeArrowheads="1"/>
          </p:cNvSpPr>
          <p:nvPr>
            <p:ph type="dt" sz="half" idx="10"/>
          </p:nvPr>
        </p:nvSpPr>
        <p:spPr>
          <a:ln/>
        </p:spPr>
        <p:txBody>
          <a:bodyPr/>
          <a:lstStyle>
            <a:lvl1pPr>
              <a:defRPr/>
            </a:lvl1pPr>
          </a:lstStyle>
          <a:p>
            <a:pPr>
              <a:defRPr/>
            </a:pPr>
            <a:fld id="{F30B2F6C-A3D2-4D5C-B53D-A9B9B2EFF846}" type="datetime1">
              <a:rPr lang="de-DE" altLang="de-DE"/>
              <a:pPr>
                <a:defRPr/>
              </a:pPr>
              <a:t>21.10.2019</a:t>
            </a:fld>
            <a:endParaRPr lang="de-DE" altLang="de-DE"/>
          </a:p>
        </p:txBody>
      </p:sp>
      <p:sp>
        <p:nvSpPr>
          <p:cNvPr id="6" name="Rectangle 14">
            <a:extLst>
              <a:ext uri="{FF2B5EF4-FFF2-40B4-BE49-F238E27FC236}">
                <a16:creationId xmlns:a16="http://schemas.microsoft.com/office/drawing/2014/main" id="{CED711EE-CD2D-4FA9-BD39-5BC8DA4D0F38}"/>
              </a:ext>
            </a:extLst>
          </p:cNvPr>
          <p:cNvSpPr>
            <a:spLocks noGrp="1" noChangeArrowheads="1"/>
          </p:cNvSpPr>
          <p:nvPr>
            <p:ph type="ftr" sz="quarter" idx="11"/>
          </p:nvPr>
        </p:nvSpPr>
        <p:spPr>
          <a:ln/>
        </p:spPr>
        <p:txBody>
          <a:bodyPr/>
          <a:lstStyle>
            <a:lvl1pPr>
              <a:defRPr/>
            </a:lvl1pPr>
          </a:lstStyle>
          <a:p>
            <a:pPr>
              <a:defRPr/>
            </a:pPr>
            <a:r>
              <a:rPr lang="de-DE"/>
              <a:t>Multiplikatorin | Hochschule</a:t>
            </a:r>
          </a:p>
        </p:txBody>
      </p:sp>
      <p:sp>
        <p:nvSpPr>
          <p:cNvPr id="7" name="Rectangle 15">
            <a:extLst>
              <a:ext uri="{FF2B5EF4-FFF2-40B4-BE49-F238E27FC236}">
                <a16:creationId xmlns:a16="http://schemas.microsoft.com/office/drawing/2014/main" id="{940F29E6-B01A-4F9D-8D3F-D1DEA584F6D3}"/>
              </a:ext>
            </a:extLst>
          </p:cNvPr>
          <p:cNvSpPr>
            <a:spLocks noGrp="1" noChangeArrowheads="1"/>
          </p:cNvSpPr>
          <p:nvPr>
            <p:ph type="sldNum" sz="quarter" idx="12"/>
          </p:nvPr>
        </p:nvSpPr>
        <p:spPr>
          <a:ln/>
        </p:spPr>
        <p:txBody>
          <a:bodyPr/>
          <a:lstStyle>
            <a:lvl1pPr>
              <a:defRPr/>
            </a:lvl1pPr>
          </a:lstStyle>
          <a:p>
            <a:pPr>
              <a:defRPr/>
            </a:pPr>
            <a:fld id="{C4DE5A3A-9C34-45C2-9482-330678AAA69A}" type="slidenum">
              <a:rPr lang="de-DE" altLang="de-DE"/>
              <a:pPr>
                <a:defRPr/>
              </a:pPr>
              <a:t>‹Nr.›</a:t>
            </a:fld>
            <a:endParaRPr lang="de-DE" altLang="de-DE"/>
          </a:p>
        </p:txBody>
      </p:sp>
    </p:spTree>
    <p:extLst>
      <p:ext uri="{BB962C8B-B14F-4D97-AF65-F5344CB8AC3E}">
        <p14:creationId xmlns:p14="http://schemas.microsoft.com/office/powerpoint/2010/main" val="3795849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image" Target="../media/image1.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847C156D-E3EA-4EF5-9B9B-F4610359F961}"/>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49C05DCF-2915-4AE5-8673-3E3673781BCE}"/>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ndParaRPr>
            </a:p>
          </p:txBody>
        </p:sp>
        <p:sp>
          <p:nvSpPr>
            <p:cNvPr id="1028" name="Rectangle 4">
              <a:extLst>
                <a:ext uri="{FF2B5EF4-FFF2-40B4-BE49-F238E27FC236}">
                  <a16:creationId xmlns:a16="http://schemas.microsoft.com/office/drawing/2014/main" id="{AAD85FE1-7E18-4702-8039-AA9671BBCCAA}"/>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ndParaRPr>
            </a:p>
          </p:txBody>
        </p:sp>
      </p:grpSp>
      <p:sp>
        <p:nvSpPr>
          <p:cNvPr id="2" name="AutoShape 5">
            <a:extLst>
              <a:ext uri="{FF2B5EF4-FFF2-40B4-BE49-F238E27FC236}">
                <a16:creationId xmlns:a16="http://schemas.microsoft.com/office/drawing/2014/main" id="{3C56329C-351D-4267-BF05-463D56F6D619}"/>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sp>
        <p:nvSpPr>
          <p:cNvPr id="3" name="Rectangle 7">
            <a:extLst>
              <a:ext uri="{FF2B5EF4-FFF2-40B4-BE49-F238E27FC236}">
                <a16:creationId xmlns:a16="http://schemas.microsoft.com/office/drawing/2014/main" id="{77827DFC-F8EC-437C-81A2-5A8F04478FF7}"/>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1029" name="Rectangle 8">
            <a:extLst>
              <a:ext uri="{FF2B5EF4-FFF2-40B4-BE49-F238E27FC236}">
                <a16:creationId xmlns:a16="http://schemas.microsoft.com/office/drawing/2014/main" id="{AE3512D5-0045-4E87-B378-A03D35BF1F80}"/>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DAF8FCD4-06B3-4456-A5BB-85F1F103BD26}"/>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vl1pPr>
          </a:lstStyle>
          <a:p>
            <a:pPr>
              <a:defRPr/>
            </a:pPr>
            <a:fld id="{63518DA7-33BA-4FC6-946D-A76C00A088C9}" type="datetime1">
              <a:rPr lang="de-DE" altLang="de-DE"/>
              <a:pPr>
                <a:defRPr/>
              </a:pPr>
              <a:t>21.10.2019</a:t>
            </a:fld>
            <a:endParaRPr lang="de-DE" altLang="de-DE"/>
          </a:p>
        </p:txBody>
      </p:sp>
      <p:sp>
        <p:nvSpPr>
          <p:cNvPr id="1038" name="Rectangle 14">
            <a:extLst>
              <a:ext uri="{FF2B5EF4-FFF2-40B4-BE49-F238E27FC236}">
                <a16:creationId xmlns:a16="http://schemas.microsoft.com/office/drawing/2014/main" id="{DECAFC24-D7BA-4947-A719-A7ACB03FC2D6}"/>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t>Multiplikatorin | Hochschule</a:t>
            </a:r>
          </a:p>
        </p:txBody>
      </p:sp>
      <p:sp>
        <p:nvSpPr>
          <p:cNvPr id="1039" name="Rectangle 15">
            <a:extLst>
              <a:ext uri="{FF2B5EF4-FFF2-40B4-BE49-F238E27FC236}">
                <a16:creationId xmlns:a16="http://schemas.microsoft.com/office/drawing/2014/main" id="{B2523D0A-79C4-46C7-8E42-792EE8D476EF}"/>
              </a:ext>
            </a:extLst>
          </p:cNvPr>
          <p:cNvSpPr>
            <a:spLocks noGrp="1" noChangeArrowheads="1"/>
          </p:cNvSpPr>
          <p:nvPr>
            <p:ph type="sldNum" sz="quarter" idx="4"/>
          </p:nvPr>
        </p:nvSpPr>
        <p:spPr bwMode="auto">
          <a:xfrm>
            <a:off x="84138" y="6484938"/>
            <a:ext cx="887412" cy="347662"/>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6A7A48C5-FF2A-46C5-9C10-5724875850DE}" type="slidenum">
              <a:rPr lang="de-DE" altLang="de-DE"/>
              <a:pPr>
                <a:defRPr/>
              </a:pPr>
              <a:t>‹Nr.›</a:t>
            </a:fld>
            <a:endParaRPr lang="de-DE" altLang="de-DE"/>
          </a:p>
        </p:txBody>
      </p:sp>
      <p:pic>
        <p:nvPicPr>
          <p:cNvPr id="1033" name="Grafik 11">
            <a:extLst>
              <a:ext uri="{FF2B5EF4-FFF2-40B4-BE49-F238E27FC236}">
                <a16:creationId xmlns:a16="http://schemas.microsoft.com/office/drawing/2014/main" id="{9A01733C-D3CB-4417-BEEC-28B78F1D8298}"/>
              </a:ext>
            </a:extLst>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85" r:id="rId1"/>
    <p:sldLayoutId id="2147484763" r:id="rId2"/>
    <p:sldLayoutId id="2147484764" r:id="rId3"/>
    <p:sldLayoutId id="2147484765" r:id="rId4"/>
    <p:sldLayoutId id="2147484766" r:id="rId5"/>
    <p:sldLayoutId id="2147484767" r:id="rId6"/>
    <p:sldLayoutId id="2147484768" r:id="rId7"/>
    <p:sldLayoutId id="2147484769" r:id="rId8"/>
    <p:sldLayoutId id="2147484770" r:id="rId9"/>
    <p:sldLayoutId id="2147484771" r:id="rId10"/>
    <p:sldLayoutId id="2147484772" r:id="rId11"/>
    <p:sldLayoutId id="2147484786" r:id="rId12"/>
    <p:sldLayoutId id="2147484787" r:id="rId13"/>
    <p:sldLayoutId id="2147484773" r:id="rId14"/>
    <p:sldLayoutId id="2147484788" r:id="rId15"/>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46" name="Group 22">
            <a:extLst>
              <a:ext uri="{FF2B5EF4-FFF2-40B4-BE49-F238E27FC236}">
                <a16:creationId xmlns:a16="http://schemas.microsoft.com/office/drawing/2014/main" id="{0ABD58DD-F001-4417-A797-BC971B810C52}"/>
              </a:ext>
            </a:extLst>
          </p:cNvPr>
          <p:cNvGrpSpPr>
            <a:grpSpLocks/>
          </p:cNvGrpSpPr>
          <p:nvPr/>
        </p:nvGrpSpPr>
        <p:grpSpPr bwMode="auto">
          <a:xfrm>
            <a:off x="0" y="0"/>
            <a:ext cx="3200400" cy="6858000"/>
            <a:chOff x="0" y="0"/>
            <a:chExt cx="2016" cy="4320"/>
          </a:xfrm>
          <a:solidFill>
            <a:srgbClr val="3493C5"/>
          </a:solidFill>
        </p:grpSpPr>
        <p:sp>
          <p:nvSpPr>
            <p:cNvPr id="1027" name="Rectangle 3">
              <a:extLst>
                <a:ext uri="{FF2B5EF4-FFF2-40B4-BE49-F238E27FC236}">
                  <a16:creationId xmlns:a16="http://schemas.microsoft.com/office/drawing/2014/main" id="{D3944500-310A-4881-A907-D3DB1E064D66}"/>
                </a:ext>
              </a:extLst>
            </p:cNvPr>
            <p:cNvSpPr>
              <a:spLocks noChangeArrowheads="1"/>
            </p:cNvSpPr>
            <p:nvPr/>
          </p:nvSpPr>
          <p:spPr bwMode="auto">
            <a:xfrm>
              <a:off x="0" y="0"/>
              <a:ext cx="480" cy="4320"/>
            </a:xfrm>
            <a:prstGeom prst="rect">
              <a:avLst/>
            </a:prstGeom>
            <a:grpFill/>
            <a:ln w="9525">
              <a:solidFill>
                <a:schemeClr val="tx1"/>
              </a:solidFill>
              <a:miter lim="800000"/>
              <a:headEnd/>
              <a:tailEnd/>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ndParaRPr>
            </a:p>
          </p:txBody>
        </p:sp>
        <p:sp>
          <p:nvSpPr>
            <p:cNvPr id="1028" name="Rectangle 4">
              <a:extLst>
                <a:ext uri="{FF2B5EF4-FFF2-40B4-BE49-F238E27FC236}">
                  <a16:creationId xmlns:a16="http://schemas.microsoft.com/office/drawing/2014/main" id="{8529E43C-38BD-47A8-9B37-8E3C2F3B8740}"/>
                </a:ext>
              </a:extLst>
            </p:cNvPr>
            <p:cNvSpPr>
              <a:spLocks noChangeArrowheads="1"/>
            </p:cNvSpPr>
            <p:nvPr/>
          </p:nvSpPr>
          <p:spPr bwMode="auto">
            <a:xfrm>
              <a:off x="432" y="0"/>
              <a:ext cx="1584" cy="672"/>
            </a:xfrm>
            <a:prstGeom prst="rect">
              <a:avLst/>
            </a:prstGeom>
            <a:grpFill/>
            <a:ln>
              <a:noFill/>
            </a:ln>
            <a:effectLst/>
          </p:spPr>
          <p:txBody>
            <a:bodyPr wrap="none" anchor="ctr"/>
            <a:lstStyle/>
            <a:p>
              <a:pPr eaLnBrk="1" hangingPunct="1">
                <a:lnSpc>
                  <a:spcPct val="93000"/>
                </a:lnSpc>
                <a:buClr>
                  <a:srgbClr val="000000"/>
                </a:buClr>
                <a:buSzPct val="100000"/>
                <a:buFont typeface="Times New Roman" panose="02020603050405020304" pitchFamily="18" charset="0"/>
                <a:buNone/>
                <a:defRPr/>
              </a:pPr>
              <a:endParaRPr lang="de-DE">
                <a:latin typeface="Times New Roman" panose="02020603050405020304" pitchFamily="18" charset="0"/>
              </a:endParaRPr>
            </a:p>
          </p:txBody>
        </p:sp>
      </p:grpSp>
      <p:sp>
        <p:nvSpPr>
          <p:cNvPr id="2" name="AutoShape 5">
            <a:extLst>
              <a:ext uri="{FF2B5EF4-FFF2-40B4-BE49-F238E27FC236}">
                <a16:creationId xmlns:a16="http://schemas.microsoft.com/office/drawing/2014/main" id="{F54EAF3D-E0CB-4575-8C89-647D7D56142D}"/>
              </a:ext>
            </a:extLst>
          </p:cNvPr>
          <p:cNvSpPr>
            <a:spLocks noChangeArrowheads="1"/>
          </p:cNvSpPr>
          <p:nvPr/>
        </p:nvSpPr>
        <p:spPr bwMode="auto">
          <a:xfrm>
            <a:off x="762000" y="762000"/>
            <a:ext cx="5105400" cy="609600"/>
          </a:xfrm>
          <a:prstGeom prst="roundRect">
            <a:avLst>
              <a:gd name="adj" fmla="val 50000"/>
            </a:avLst>
          </a:prstGeom>
          <a:solidFill>
            <a:schemeClr val="bg1"/>
          </a:solidFill>
          <a:ln>
            <a:noFill/>
          </a:ln>
          <a:effec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eaLnBrk="1" hangingPunct="1">
              <a:lnSpc>
                <a:spcPct val="93000"/>
              </a:lnSpc>
              <a:buClr>
                <a:srgbClr val="000000"/>
              </a:buClr>
              <a:buSzPct val="100000"/>
              <a:buFont typeface="Times New Roman" panose="02020603050405020304" pitchFamily="18" charset="0"/>
              <a:buNone/>
              <a:defRPr/>
            </a:pPr>
            <a:endParaRPr kumimoji="1" lang="de-DE"/>
          </a:p>
        </p:txBody>
      </p:sp>
      <p:sp>
        <p:nvSpPr>
          <p:cNvPr id="2052" name="Rectangle 7">
            <a:extLst>
              <a:ext uri="{FF2B5EF4-FFF2-40B4-BE49-F238E27FC236}">
                <a16:creationId xmlns:a16="http://schemas.microsoft.com/office/drawing/2014/main" id="{6B5BE278-8E25-415E-AE63-3DCE908ED265}"/>
              </a:ext>
            </a:extLst>
          </p:cNvPr>
          <p:cNvSpPr>
            <a:spLocks noGrp="1" noChangeArrowheads="1"/>
          </p:cNvSpPr>
          <p:nvPr>
            <p:ph type="title"/>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de-DE" altLang="de-DE"/>
              <a:t>Klicken Sie, um das Titelformat zu bearbeiten</a:t>
            </a:r>
          </a:p>
        </p:txBody>
      </p:sp>
      <p:sp>
        <p:nvSpPr>
          <p:cNvPr id="2053" name="Rectangle 8">
            <a:extLst>
              <a:ext uri="{FF2B5EF4-FFF2-40B4-BE49-F238E27FC236}">
                <a16:creationId xmlns:a16="http://schemas.microsoft.com/office/drawing/2014/main" id="{DA88AD10-2E9B-4ED8-989B-718BEC73E40F}"/>
              </a:ext>
            </a:extLst>
          </p:cNvPr>
          <p:cNvSpPr>
            <a:spLocks noGrp="1" noChangeArrowheads="1"/>
          </p:cNvSpPr>
          <p:nvPr>
            <p:ph type="body" idx="1"/>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Klicken Sie, um die Formate des Vorlagentextes zu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1037" name="Rectangle 13">
            <a:extLst>
              <a:ext uri="{FF2B5EF4-FFF2-40B4-BE49-F238E27FC236}">
                <a16:creationId xmlns:a16="http://schemas.microsoft.com/office/drawing/2014/main" id="{EDCE187C-E839-4735-B4FF-2929C3089ACE}"/>
              </a:ext>
            </a:extLst>
          </p:cNvPr>
          <p:cNvSpPr>
            <a:spLocks noGrp="1" noChangeArrowheads="1"/>
          </p:cNvSpPr>
          <p:nvPr>
            <p:ph type="dt" sz="half" idx="2"/>
          </p:nvPr>
        </p:nvSpPr>
        <p:spPr bwMode="auto">
          <a:xfrm>
            <a:off x="7010400" y="6553200"/>
            <a:ext cx="19050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05.12.16</a:t>
            </a:r>
          </a:p>
        </p:txBody>
      </p:sp>
      <p:sp>
        <p:nvSpPr>
          <p:cNvPr id="1038" name="Rectangle 14">
            <a:extLst>
              <a:ext uri="{FF2B5EF4-FFF2-40B4-BE49-F238E27FC236}">
                <a16:creationId xmlns:a16="http://schemas.microsoft.com/office/drawing/2014/main" id="{91C2910C-5225-4C5B-AE7D-053D656D0FB2}"/>
              </a:ext>
            </a:extLst>
          </p:cNvPr>
          <p:cNvSpPr>
            <a:spLocks noGrp="1" noChangeArrowheads="1"/>
          </p:cNvSpPr>
          <p:nvPr>
            <p:ph type="ftr" sz="quarter" idx="3"/>
          </p:nvPr>
        </p:nvSpPr>
        <p:spPr bwMode="auto">
          <a:xfrm>
            <a:off x="2936875" y="6529388"/>
            <a:ext cx="2895600" cy="304800"/>
          </a:xfrm>
          <a:prstGeom prst="rect">
            <a:avLst/>
          </a:prstGeom>
          <a:noFill/>
          <a:ln>
            <a:noFill/>
          </a:ln>
          <a:effectLst/>
        </p:spPr>
        <p:txBody>
          <a:bodyPr vert="horz" wrap="square" lIns="91440" tIns="45720" rIns="91440" bIns="45720" numCol="1" anchor="b" anchorCtr="0" compatLnSpc="1">
            <a:prstTxWarp prst="textNoShape">
              <a:avLst/>
            </a:prstTxWarp>
            <a:spAutoFit/>
          </a:bodyPr>
          <a:lstStyle>
            <a:lvl1pPr algn="ctr" eaLnBrk="1" hangingPunct="1">
              <a:lnSpc>
                <a:spcPct val="93000"/>
              </a:lnSpc>
              <a:buClr>
                <a:srgbClr val="000000"/>
              </a:buClr>
              <a:buSzPct val="100000"/>
              <a:buFont typeface="Times New Roman" panose="02020603050405020304" pitchFamily="18" charset="0"/>
              <a:buNone/>
              <a:defRPr sz="1400">
                <a:latin typeface="+mn-lt"/>
                <a:ea typeface="Microsoft YaHei" panose="020B0503020204020204" pitchFamily="34" charset="-122"/>
                <a:cs typeface="+mn-cs"/>
              </a:defRPr>
            </a:lvl1pPr>
          </a:lstStyle>
          <a:p>
            <a:pPr>
              <a:defRPr/>
            </a:pPr>
            <a:r>
              <a:rPr lang="de-DE" altLang="de-DE"/>
              <a:t>Multiplikatorin I Hochschule </a:t>
            </a:r>
          </a:p>
        </p:txBody>
      </p:sp>
      <p:sp>
        <p:nvSpPr>
          <p:cNvPr id="1039" name="Rectangle 15">
            <a:extLst>
              <a:ext uri="{FF2B5EF4-FFF2-40B4-BE49-F238E27FC236}">
                <a16:creationId xmlns:a16="http://schemas.microsoft.com/office/drawing/2014/main" id="{6E85215E-BF73-4853-BA08-2F1259B094EA}"/>
              </a:ext>
            </a:extLst>
          </p:cNvPr>
          <p:cNvSpPr>
            <a:spLocks noGrp="1" noChangeArrowheads="1"/>
          </p:cNvSpPr>
          <p:nvPr>
            <p:ph type="sldNum" sz="quarter" idx="4"/>
          </p:nvPr>
        </p:nvSpPr>
        <p:spPr bwMode="auto">
          <a:xfrm>
            <a:off x="84138" y="6462713"/>
            <a:ext cx="887412" cy="369887"/>
          </a:xfrm>
          <a:prstGeom prst="rect">
            <a:avLst/>
          </a:prstGeom>
          <a:noFill/>
          <a:ln>
            <a:noFill/>
          </a:ln>
          <a:effectLst/>
        </p:spPr>
        <p:txBody>
          <a:bodyPr vert="horz" wrap="square" lIns="91440" tIns="45720" rIns="91440" bIns="45720" numCol="1" anchor="b" anchorCtr="1" compatLnSpc="1">
            <a:prstTxWarp prst="textNoShape">
              <a:avLst/>
            </a:prstTxWarp>
            <a:spAutoFit/>
          </a:bodyPr>
          <a:lstStyle>
            <a:lvl1pPr eaLnBrk="1" hangingPunct="1">
              <a:lnSpc>
                <a:spcPct val="93000"/>
              </a:lnSpc>
              <a:buClr>
                <a:srgbClr val="000000"/>
              </a:buClr>
              <a:buSzPct val="100000"/>
              <a:buFont typeface="Times New Roman" panose="02020603050405020304" pitchFamily="18" charset="0"/>
              <a:buNone/>
              <a:defRPr b="1">
                <a:solidFill>
                  <a:schemeClr val="bg1"/>
                </a:solidFill>
              </a:defRPr>
            </a:lvl1pPr>
          </a:lstStyle>
          <a:p>
            <a:pPr>
              <a:defRPr/>
            </a:pPr>
            <a:fld id="{1424E7C7-236A-42B3-8150-EA776894CD4D}" type="slidenum">
              <a:rPr lang="de-DE" altLang="de-DE"/>
              <a:pPr>
                <a:defRPr/>
              </a:pPr>
              <a:t>‹Nr.›</a:t>
            </a:fld>
            <a:endParaRPr lang="de-DE" altLang="de-DE"/>
          </a:p>
        </p:txBody>
      </p:sp>
      <p:pic>
        <p:nvPicPr>
          <p:cNvPr id="2057" name="Grafik 11">
            <a:extLst>
              <a:ext uri="{FF2B5EF4-FFF2-40B4-BE49-F238E27FC236}">
                <a16:creationId xmlns:a16="http://schemas.microsoft.com/office/drawing/2014/main" id="{BE358480-7FDF-4534-9E8D-52C8EC68D94D}"/>
              </a:ext>
            </a:extLst>
          </p:cNvPr>
          <p:cNvPicPr>
            <a:picLocks noChangeAspect="1" noChangeArrowheads="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7010400" y="0"/>
            <a:ext cx="2017713"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789" r:id="rId1"/>
    <p:sldLayoutId id="2147484774" r:id="rId2"/>
    <p:sldLayoutId id="2147484775" r:id="rId3"/>
    <p:sldLayoutId id="2147484776" r:id="rId4"/>
    <p:sldLayoutId id="2147484777" r:id="rId5"/>
    <p:sldLayoutId id="2147484778" r:id="rId6"/>
    <p:sldLayoutId id="2147484779" r:id="rId7"/>
    <p:sldLayoutId id="2147484780" r:id="rId8"/>
    <p:sldLayoutId id="2147484781" r:id="rId9"/>
    <p:sldLayoutId id="2147484782" r:id="rId10"/>
    <p:sldLayoutId id="2147484783" r:id="rId11"/>
    <p:sldLayoutId id="2147484790" r:id="rId12"/>
    <p:sldLayoutId id="2147484791" r:id="rId13"/>
    <p:sldLayoutId id="2147484784" r:id="rId14"/>
    <p:sldLayoutId id="2147484792" r:id="rId15"/>
    <p:sldLayoutId id="2147484793" r:id="rId16"/>
  </p:sldLayoutIdLst>
  <p:hf hdr="0"/>
  <p:txStyles>
    <p:titleStyle>
      <a:lvl1pPr algn="l" rtl="0" eaLnBrk="0" fontAlgn="base" hangingPunct="0">
        <a:lnSpc>
          <a:spcPct val="90000"/>
        </a:lnSpc>
        <a:spcBef>
          <a:spcPct val="0"/>
        </a:spcBef>
        <a:spcAft>
          <a:spcPct val="0"/>
        </a:spcAft>
        <a:defRPr sz="2800" b="1" kern="1200">
          <a:solidFill>
            <a:schemeClr val="bg2"/>
          </a:solidFill>
          <a:latin typeface="+mj-lt"/>
          <a:ea typeface="MS PGothic" panose="020B0600070205080204" pitchFamily="34" charset="-128"/>
          <a:cs typeface="ＭＳ Ｐゴシック" charset="0"/>
        </a:defRPr>
      </a:lvl1pPr>
      <a:lvl2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2pPr>
      <a:lvl3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3pPr>
      <a:lvl4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4pPr>
      <a:lvl5pPr algn="l" rtl="0" eaLnBrk="0" fontAlgn="base" hangingPunct="0">
        <a:lnSpc>
          <a:spcPct val="90000"/>
        </a:lnSpc>
        <a:spcBef>
          <a:spcPct val="0"/>
        </a:spcBef>
        <a:spcAft>
          <a:spcPct val="0"/>
        </a:spcAft>
        <a:defRPr sz="2800" b="1">
          <a:solidFill>
            <a:schemeClr val="bg2"/>
          </a:solidFill>
          <a:latin typeface="Arial" panose="020B0604020202020204" pitchFamily="34" charset="0"/>
          <a:ea typeface="MS PGothic" panose="020B0600070205080204" pitchFamily="34" charset="-128"/>
          <a:cs typeface="ＭＳ Ｐゴシック" charset="0"/>
        </a:defRPr>
      </a:lvl5pPr>
      <a:lvl6pPr marL="4572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6pPr>
      <a:lvl7pPr marL="9144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7pPr>
      <a:lvl8pPr marL="13716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8pPr>
      <a:lvl9pPr marL="1828800" algn="l" rtl="0" eaLnBrk="1" fontAlgn="base" hangingPunct="1">
        <a:lnSpc>
          <a:spcPct val="90000"/>
        </a:lnSpc>
        <a:spcBef>
          <a:spcPct val="0"/>
        </a:spcBef>
        <a:spcAft>
          <a:spcPct val="0"/>
        </a:spcAft>
        <a:defRPr sz="3600" b="1">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Clr>
          <a:schemeClr val="tx1"/>
        </a:buClr>
        <a:buSzPct val="75000"/>
        <a:buChar char="–"/>
        <a:defRPr sz="24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Clr>
          <a:schemeClr val="tx1"/>
        </a:buClr>
        <a:buSzPct val="80000"/>
        <a:buChar char="–"/>
        <a:defRPr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kern="1200">
          <a:solidFill>
            <a:schemeClr val="tx1"/>
          </a:solidFill>
          <a:latin typeface="+mn-lt"/>
          <a:ea typeface="MS PGothic"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7"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30.emf"/><Relationship Id="rId5" Type="http://schemas.openxmlformats.org/officeDocument/2006/relationships/image" Target="../media/image29.emf"/><Relationship Id="rId4" Type="http://schemas.openxmlformats.org/officeDocument/2006/relationships/image" Target="../media/image28.emf"/></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image" Target="../media/image43.pn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jpeg"/><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a:extLst>
              <a:ext uri="{FF2B5EF4-FFF2-40B4-BE49-F238E27FC236}">
                <a16:creationId xmlns:a16="http://schemas.microsoft.com/office/drawing/2014/main" id="{C26D899E-4729-4A38-BA70-6DE7CBA30AC7}"/>
              </a:ext>
            </a:extLst>
          </p:cNvPr>
          <p:cNvSpPr>
            <a:spLocks noChangeArrowheads="1"/>
          </p:cNvSpPr>
          <p:nvPr/>
        </p:nvSpPr>
        <p:spPr bwMode="auto">
          <a:xfrm>
            <a:off x="900113" y="1844675"/>
            <a:ext cx="7704137"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nchor="ctr"/>
          <a:lstStyle>
            <a:lvl1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 pos="5391150" algn="l"/>
                <a:tab pos="5840413" algn="l"/>
                <a:tab pos="6289675" algn="l"/>
                <a:tab pos="6738938" algn="l"/>
                <a:tab pos="7188200" algn="l"/>
                <a:tab pos="7637463"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r>
              <a:rPr lang="de-DE" altLang="de-DE" sz="3200" b="1">
                <a:solidFill>
                  <a:srgbClr val="003366"/>
                </a:solidFill>
                <a:latin typeface="Calibri" panose="020F0502020204030204" pitchFamily="34" charset="0"/>
                <a:cs typeface="Calibri" panose="020F0502020204030204" pitchFamily="34" charset="0"/>
              </a:rPr>
              <a:t>Globale Schuh- und Lederproduktion</a:t>
            </a:r>
          </a:p>
        </p:txBody>
      </p:sp>
      <p:sp>
        <p:nvSpPr>
          <p:cNvPr id="13315" name="Rectangle 2">
            <a:extLst>
              <a:ext uri="{FF2B5EF4-FFF2-40B4-BE49-F238E27FC236}">
                <a16:creationId xmlns:a16="http://schemas.microsoft.com/office/drawing/2014/main" id="{EA26EFAC-73F6-4D83-8813-7BF26324DE4B}"/>
              </a:ext>
            </a:extLst>
          </p:cNvPr>
          <p:cNvSpPr>
            <a:spLocks noChangeArrowheads="1"/>
          </p:cNvSpPr>
          <p:nvPr/>
        </p:nvSpPr>
        <p:spPr bwMode="auto">
          <a:xfrm>
            <a:off x="4737100" y="5410200"/>
            <a:ext cx="367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13316" name="Rectangle 3">
            <a:extLst>
              <a:ext uri="{FF2B5EF4-FFF2-40B4-BE49-F238E27FC236}">
                <a16:creationId xmlns:a16="http://schemas.microsoft.com/office/drawing/2014/main" id="{9B425D5B-2433-4A6F-BEA0-FBE670C45D44}"/>
              </a:ext>
            </a:extLst>
          </p:cNvPr>
          <p:cNvSpPr>
            <a:spLocks noChangeArrowheads="1"/>
          </p:cNvSpPr>
          <p:nvPr/>
        </p:nvSpPr>
        <p:spPr bwMode="auto">
          <a:xfrm>
            <a:off x="4781550" y="3429000"/>
            <a:ext cx="41052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Lst>
              <a:defRPr>
                <a:solidFill>
                  <a:schemeClr val="tx1"/>
                </a:solidFill>
                <a:latin typeface="Arial" panose="020B0604020202020204" pitchFamily="34" charset="0"/>
                <a:ea typeface="Microsoft YaHei" panose="020B0503020204020204" pitchFamily="34" charset="-122"/>
              </a:defRPr>
            </a:lvl9pPr>
          </a:lstStyle>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Multiplikatorin</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Hochschule </a:t>
            </a:r>
          </a:p>
          <a:p>
            <a:pPr eaLnBrk="1">
              <a:buClr>
                <a:srgbClr val="000000"/>
              </a:buClr>
              <a:buSzPct val="100000"/>
              <a:buFont typeface="Times New Roman" panose="02020603050405020304" pitchFamily="18" charset="0"/>
              <a:buNone/>
            </a:pPr>
            <a:r>
              <a:rPr lang="de-DE" altLang="de-DE" sz="2400">
                <a:solidFill>
                  <a:srgbClr val="003366"/>
                </a:solidFill>
                <a:latin typeface="Calibri" panose="020F0502020204030204" pitchFamily="34" charset="0"/>
                <a:cs typeface="Calibri" panose="020F0502020204030204" pitchFamily="34" charset="0"/>
              </a:rPr>
              <a:t>Datum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 Box 1">
            <a:extLst>
              <a:ext uri="{FF2B5EF4-FFF2-40B4-BE49-F238E27FC236}">
                <a16:creationId xmlns:a16="http://schemas.microsoft.com/office/drawing/2014/main" id="{EF593BBC-969F-4E6E-AC2E-63A9DFCFB900}"/>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 welchem Land der Erde werden die meisten Schuhe produziert? </a:t>
            </a:r>
          </a:p>
        </p:txBody>
      </p:sp>
      <p:sp>
        <p:nvSpPr>
          <p:cNvPr id="31747" name="Text Box 2">
            <a:extLst>
              <a:ext uri="{FF2B5EF4-FFF2-40B4-BE49-F238E27FC236}">
                <a16:creationId xmlns:a16="http://schemas.microsoft.com/office/drawing/2014/main" id="{1EA3601A-F075-4A24-9DF9-47CF6D178967}"/>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a) Italien</a:t>
            </a: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b) Brasilien</a:t>
            </a: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c) China</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 </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p:txBody>
      </p:sp>
      <p:sp>
        <p:nvSpPr>
          <p:cNvPr id="31748" name="Text Box 5">
            <a:extLst>
              <a:ext uri="{FF2B5EF4-FFF2-40B4-BE49-F238E27FC236}">
                <a16:creationId xmlns:a16="http://schemas.microsoft.com/office/drawing/2014/main" id="{713D97F9-1A5D-4FB9-81DA-31641790870E}"/>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10</a:t>
            </a:r>
          </a:p>
        </p:txBody>
      </p:sp>
      <p:sp>
        <p:nvSpPr>
          <p:cNvPr id="31749" name="Textfeld 1">
            <a:extLst>
              <a:ext uri="{FF2B5EF4-FFF2-40B4-BE49-F238E27FC236}">
                <a16:creationId xmlns:a16="http://schemas.microsoft.com/office/drawing/2014/main" id="{5F981D38-2CAF-4304-97E9-5C83A14F5F54}"/>
              </a:ext>
            </a:extLst>
          </p:cNvPr>
          <p:cNvSpPr txBox="1">
            <a:spLocks noChangeArrowheads="1"/>
          </p:cNvSpPr>
          <p:nvPr/>
        </p:nvSpPr>
        <p:spPr bwMode="auto">
          <a:xfrm>
            <a:off x="6516688" y="6226175"/>
            <a:ext cx="32861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Christina Schöder, SÜDWIND</a:t>
            </a:r>
          </a:p>
        </p:txBody>
      </p:sp>
      <p:pic>
        <p:nvPicPr>
          <p:cNvPr id="9" name="Picture 2">
            <a:extLst>
              <a:ext uri="{FF2B5EF4-FFF2-40B4-BE49-F238E27FC236}">
                <a16:creationId xmlns:a16="http://schemas.microsoft.com/office/drawing/2014/main" id="{298582D8-684C-4DFC-B212-B3D1C7846240}"/>
              </a:ext>
            </a:extLst>
          </p:cNvPr>
          <p:cNvPicPr>
            <a:picLocks noChangeAspect="1" noChangeArrowheads="1"/>
          </p:cNvPicPr>
          <p:nvPr/>
        </p:nvPicPr>
        <p:blipFill>
          <a:blip r:embed="rId3"/>
          <a:srcRect/>
          <a:stretch>
            <a:fillRect/>
          </a:stretch>
        </p:blipFill>
        <p:spPr bwMode="auto">
          <a:xfrm>
            <a:off x="4067944" y="3345128"/>
            <a:ext cx="4701803" cy="2805734"/>
          </a:xfrm>
          <a:prstGeom prst="rect">
            <a:avLst/>
          </a:prstGeom>
          <a:noFill/>
          <a:ln>
            <a:noFill/>
          </a:ln>
          <a:effectLst>
            <a:glow rad="127000">
              <a:srgbClr val="663300"/>
            </a:glow>
            <a:outerShdw dist="35921" dir="2700000" algn="ctr" rotWithShape="0">
              <a:schemeClr val="bg2"/>
            </a:outerShdw>
          </a:effec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1">
            <a:extLst>
              <a:ext uri="{FF2B5EF4-FFF2-40B4-BE49-F238E27FC236}">
                <a16:creationId xmlns:a16="http://schemas.microsoft.com/office/drawing/2014/main" id="{87B2CDE5-CB17-4801-934E-9C81B90AE60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Globale Schuhproduktion in 2016</a:t>
            </a:r>
          </a:p>
        </p:txBody>
      </p:sp>
      <p:sp>
        <p:nvSpPr>
          <p:cNvPr id="33795" name="Text Box 2">
            <a:extLst>
              <a:ext uri="{FF2B5EF4-FFF2-40B4-BE49-F238E27FC236}">
                <a16:creationId xmlns:a16="http://schemas.microsoft.com/office/drawing/2014/main" id="{23101578-A6DD-45E1-9F90-D74BDDAAB70F}"/>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p:txBody>
      </p:sp>
      <p:sp>
        <p:nvSpPr>
          <p:cNvPr id="33796" name="Text Box 5">
            <a:extLst>
              <a:ext uri="{FF2B5EF4-FFF2-40B4-BE49-F238E27FC236}">
                <a16:creationId xmlns:a16="http://schemas.microsoft.com/office/drawing/2014/main" id="{F34B7DAA-37D1-40E0-A256-42D7A6A940B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11</a:t>
            </a:r>
          </a:p>
        </p:txBody>
      </p:sp>
      <p:pic>
        <p:nvPicPr>
          <p:cNvPr id="33797" name="Picture 6">
            <a:extLst>
              <a:ext uri="{FF2B5EF4-FFF2-40B4-BE49-F238E27FC236}">
                <a16:creationId xmlns:a16="http://schemas.microsoft.com/office/drawing/2014/main" id="{42F12D59-131F-49B1-8B94-1CBF5ECD9B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1830388"/>
            <a:ext cx="6840537" cy="505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8" name="Ellipse 8">
            <a:extLst>
              <a:ext uri="{FF2B5EF4-FFF2-40B4-BE49-F238E27FC236}">
                <a16:creationId xmlns:a16="http://schemas.microsoft.com/office/drawing/2014/main" id="{BD81A6DE-94A6-498E-8580-8C473A753536}"/>
              </a:ext>
            </a:extLst>
          </p:cNvPr>
          <p:cNvSpPr>
            <a:spLocks noChangeArrowheads="1"/>
          </p:cNvSpPr>
          <p:nvPr/>
        </p:nvSpPr>
        <p:spPr bwMode="auto">
          <a:xfrm>
            <a:off x="5686425" y="2624138"/>
            <a:ext cx="1927225" cy="1857375"/>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33799" name="Textfeld 3">
            <a:extLst>
              <a:ext uri="{FF2B5EF4-FFF2-40B4-BE49-F238E27FC236}">
                <a16:creationId xmlns:a16="http://schemas.microsoft.com/office/drawing/2014/main" id="{6A771702-387D-4EE2-9690-7605432666EE}"/>
              </a:ext>
            </a:extLst>
          </p:cNvPr>
          <p:cNvSpPr txBox="1">
            <a:spLocks noChangeArrowheads="1"/>
          </p:cNvSpPr>
          <p:nvPr/>
        </p:nvSpPr>
        <p:spPr bwMode="auto">
          <a:xfrm>
            <a:off x="6248400" y="3287713"/>
            <a:ext cx="795338"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buClr>
                <a:srgbClr val="000000"/>
              </a:buClr>
              <a:buSzPct val="100000"/>
              <a:buFont typeface="Times New Roman" panose="02020603050405020304" pitchFamily="18" charset="0"/>
              <a:buNone/>
            </a:pPr>
            <a:r>
              <a:rPr lang="de-DE" altLang="de-DE" sz="1600" b="1">
                <a:latin typeface="Calibri" panose="020F0502020204030204" pitchFamily="34" charset="0"/>
                <a:cs typeface="Calibri" panose="020F0502020204030204" pitchFamily="34" charset="0"/>
              </a:rPr>
              <a:t>Asien 87%</a:t>
            </a:r>
          </a:p>
        </p:txBody>
      </p:sp>
      <p:pic>
        <p:nvPicPr>
          <p:cNvPr id="33800" name="Picture 7">
            <a:extLst>
              <a:ext uri="{FF2B5EF4-FFF2-40B4-BE49-F238E27FC236}">
                <a16:creationId xmlns:a16="http://schemas.microsoft.com/office/drawing/2014/main" id="{5FE9AAD0-D83F-4CB9-ACB4-F1D1EAAE4F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9163" y="3157538"/>
            <a:ext cx="617537"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1" name="Textfeld 12">
            <a:extLst>
              <a:ext uri="{FF2B5EF4-FFF2-40B4-BE49-F238E27FC236}">
                <a16:creationId xmlns:a16="http://schemas.microsoft.com/office/drawing/2014/main" id="{839C80C0-81DA-4201-9C65-7D8A798BA61B}"/>
              </a:ext>
            </a:extLst>
          </p:cNvPr>
          <p:cNvSpPr txBox="1">
            <a:spLocks noChangeArrowheads="1"/>
          </p:cNvSpPr>
          <p:nvPr/>
        </p:nvSpPr>
        <p:spPr bwMode="auto">
          <a:xfrm>
            <a:off x="4641850" y="3257550"/>
            <a:ext cx="811213"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Europa</a:t>
            </a:r>
          </a:p>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4%</a:t>
            </a:r>
          </a:p>
        </p:txBody>
      </p:sp>
      <p:sp>
        <p:nvSpPr>
          <p:cNvPr id="33802" name="Textfeld 14">
            <a:extLst>
              <a:ext uri="{FF2B5EF4-FFF2-40B4-BE49-F238E27FC236}">
                <a16:creationId xmlns:a16="http://schemas.microsoft.com/office/drawing/2014/main" id="{C54BEA0E-3CE0-42DC-91B4-EADFFFE87453}"/>
              </a:ext>
            </a:extLst>
          </p:cNvPr>
          <p:cNvSpPr txBox="1">
            <a:spLocks noChangeArrowheads="1"/>
          </p:cNvSpPr>
          <p:nvPr/>
        </p:nvSpPr>
        <p:spPr bwMode="auto">
          <a:xfrm>
            <a:off x="4229100" y="4033838"/>
            <a:ext cx="720725" cy="40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100" b="1"/>
              <a:t>Afrika</a:t>
            </a:r>
          </a:p>
          <a:p>
            <a:pPr eaLnBrk="1">
              <a:lnSpc>
                <a:spcPct val="93000"/>
              </a:lnSpc>
              <a:buClr>
                <a:srgbClr val="000000"/>
              </a:buClr>
              <a:buSzPct val="100000"/>
              <a:buFont typeface="Times New Roman" panose="02020603050405020304" pitchFamily="18" charset="0"/>
              <a:buNone/>
            </a:pPr>
            <a:r>
              <a:rPr lang="de-DE" altLang="de-DE" sz="1100" b="1"/>
              <a:t>2%</a:t>
            </a:r>
          </a:p>
        </p:txBody>
      </p:sp>
      <p:sp>
        <p:nvSpPr>
          <p:cNvPr id="33803" name="Textfeld 17">
            <a:extLst>
              <a:ext uri="{FF2B5EF4-FFF2-40B4-BE49-F238E27FC236}">
                <a16:creationId xmlns:a16="http://schemas.microsoft.com/office/drawing/2014/main" id="{841AC702-AE8A-41F3-B964-AC19ADFD74FC}"/>
              </a:ext>
            </a:extLst>
          </p:cNvPr>
          <p:cNvSpPr txBox="1">
            <a:spLocks noChangeArrowheads="1"/>
          </p:cNvSpPr>
          <p:nvPr/>
        </p:nvSpPr>
        <p:spPr bwMode="auto">
          <a:xfrm>
            <a:off x="2698750" y="4749800"/>
            <a:ext cx="7207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100" b="1"/>
              <a:t>Süd-amerika</a:t>
            </a:r>
          </a:p>
          <a:p>
            <a:pPr eaLnBrk="1">
              <a:lnSpc>
                <a:spcPct val="93000"/>
              </a:lnSpc>
              <a:buClr>
                <a:srgbClr val="000000"/>
              </a:buClr>
              <a:buSzPct val="100000"/>
              <a:buFont typeface="Times New Roman" panose="02020603050405020304" pitchFamily="18" charset="0"/>
              <a:buNone/>
            </a:pPr>
            <a:r>
              <a:rPr lang="de-DE" altLang="de-DE" sz="1100" b="1"/>
              <a:t>5%</a:t>
            </a:r>
          </a:p>
        </p:txBody>
      </p:sp>
      <p:sp>
        <p:nvSpPr>
          <p:cNvPr id="33804" name="Textfeld 19">
            <a:extLst>
              <a:ext uri="{FF2B5EF4-FFF2-40B4-BE49-F238E27FC236}">
                <a16:creationId xmlns:a16="http://schemas.microsoft.com/office/drawing/2014/main" id="{8391AB7C-7063-4BB8-A959-D572A7107351}"/>
              </a:ext>
            </a:extLst>
          </p:cNvPr>
          <p:cNvSpPr txBox="1">
            <a:spLocks noChangeArrowheads="1"/>
          </p:cNvSpPr>
          <p:nvPr/>
        </p:nvSpPr>
        <p:spPr bwMode="auto">
          <a:xfrm>
            <a:off x="1979613" y="2887663"/>
            <a:ext cx="671512" cy="50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900" b="1"/>
              <a:t>Nord-amerika</a:t>
            </a:r>
          </a:p>
          <a:p>
            <a:pPr eaLnBrk="1">
              <a:lnSpc>
                <a:spcPct val="93000"/>
              </a:lnSpc>
              <a:buClr>
                <a:srgbClr val="000000"/>
              </a:buClr>
              <a:buSzPct val="100000"/>
              <a:buFont typeface="Times New Roman" panose="02020603050405020304" pitchFamily="18" charset="0"/>
              <a:buNone/>
            </a:pPr>
            <a:r>
              <a:rPr lang="de-DE" altLang="de-DE" sz="1100" b="1"/>
              <a:t>2%</a:t>
            </a:r>
          </a:p>
        </p:txBody>
      </p:sp>
      <p:pic>
        <p:nvPicPr>
          <p:cNvPr id="33805" name="Picture 7">
            <a:extLst>
              <a:ext uri="{FF2B5EF4-FFF2-40B4-BE49-F238E27FC236}">
                <a16:creationId xmlns:a16="http://schemas.microsoft.com/office/drawing/2014/main" id="{21332357-29A3-4052-B687-F1361BA889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7588" y="4343400"/>
            <a:ext cx="617537"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6" name="Ellipse 16">
            <a:extLst>
              <a:ext uri="{FF2B5EF4-FFF2-40B4-BE49-F238E27FC236}">
                <a16:creationId xmlns:a16="http://schemas.microsoft.com/office/drawing/2014/main" id="{C936BC95-B75A-4128-82C9-493EDAB406F8}"/>
              </a:ext>
            </a:extLst>
          </p:cNvPr>
          <p:cNvSpPr>
            <a:spLocks noChangeArrowheads="1"/>
          </p:cNvSpPr>
          <p:nvPr/>
        </p:nvSpPr>
        <p:spPr bwMode="auto">
          <a:xfrm>
            <a:off x="3251200" y="5064125"/>
            <a:ext cx="762000" cy="752475"/>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pic>
        <p:nvPicPr>
          <p:cNvPr id="33807" name="Picture 7">
            <a:extLst>
              <a:ext uri="{FF2B5EF4-FFF2-40B4-BE49-F238E27FC236}">
                <a16:creationId xmlns:a16="http://schemas.microsoft.com/office/drawing/2014/main" id="{F191EC75-3BB0-4B2A-89DA-36F67FAB83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5075" y="3194050"/>
            <a:ext cx="617538" cy="60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8" name="Textfeld 14">
            <a:extLst>
              <a:ext uri="{FF2B5EF4-FFF2-40B4-BE49-F238E27FC236}">
                <a16:creationId xmlns:a16="http://schemas.microsoft.com/office/drawing/2014/main" id="{0F9AC48E-BEB7-4F96-961D-56E9372F875C}"/>
              </a:ext>
            </a:extLst>
          </p:cNvPr>
          <p:cNvSpPr txBox="1">
            <a:spLocks noChangeArrowheads="1"/>
          </p:cNvSpPr>
          <p:nvPr/>
        </p:nvSpPr>
        <p:spPr bwMode="auto">
          <a:xfrm>
            <a:off x="4779963" y="4479925"/>
            <a:ext cx="714375" cy="40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Afrika</a:t>
            </a:r>
          </a:p>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2%</a:t>
            </a:r>
          </a:p>
        </p:txBody>
      </p:sp>
      <p:sp>
        <p:nvSpPr>
          <p:cNvPr id="33809" name="Textfeld 17">
            <a:extLst>
              <a:ext uri="{FF2B5EF4-FFF2-40B4-BE49-F238E27FC236}">
                <a16:creationId xmlns:a16="http://schemas.microsoft.com/office/drawing/2014/main" id="{3B6435B3-B27F-43EE-B82F-F209E5654027}"/>
              </a:ext>
            </a:extLst>
          </p:cNvPr>
          <p:cNvSpPr txBox="1">
            <a:spLocks noChangeArrowheads="1"/>
          </p:cNvSpPr>
          <p:nvPr/>
        </p:nvSpPr>
        <p:spPr bwMode="auto">
          <a:xfrm>
            <a:off x="3292475" y="5197475"/>
            <a:ext cx="715963"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Süd-amerika</a:t>
            </a:r>
          </a:p>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5%</a:t>
            </a:r>
          </a:p>
        </p:txBody>
      </p:sp>
      <p:sp>
        <p:nvSpPr>
          <p:cNvPr id="33810" name="Textfeld 19">
            <a:extLst>
              <a:ext uri="{FF2B5EF4-FFF2-40B4-BE49-F238E27FC236}">
                <a16:creationId xmlns:a16="http://schemas.microsoft.com/office/drawing/2014/main" id="{3B2E1CC1-8859-43AC-A2AD-B046068ED9E1}"/>
              </a:ext>
            </a:extLst>
          </p:cNvPr>
          <p:cNvSpPr txBox="1">
            <a:spLocks noChangeArrowheads="1"/>
          </p:cNvSpPr>
          <p:nvPr/>
        </p:nvSpPr>
        <p:spPr bwMode="auto">
          <a:xfrm>
            <a:off x="2481263" y="3238500"/>
            <a:ext cx="665162" cy="560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Nord-amerika</a:t>
            </a:r>
          </a:p>
          <a:p>
            <a:pPr algn="ctr" eaLnBrk="1">
              <a:lnSpc>
                <a:spcPct val="93000"/>
              </a:lnSpc>
              <a:buClr>
                <a:srgbClr val="000000"/>
              </a:buClr>
              <a:buSzPct val="100000"/>
              <a:buFont typeface="Times New Roman" panose="02020603050405020304" pitchFamily="18" charset="0"/>
              <a:buNone/>
            </a:pPr>
            <a:r>
              <a:rPr lang="de-DE" altLang="de-DE" sz="1100" b="1">
                <a:latin typeface="Calibri" panose="020F0502020204030204" pitchFamily="34" charset="0"/>
                <a:cs typeface="Calibri" panose="020F0502020204030204" pitchFamily="34" charset="0"/>
              </a:rPr>
              <a:t>2%</a:t>
            </a:r>
          </a:p>
        </p:txBody>
      </p:sp>
      <p:sp>
        <p:nvSpPr>
          <p:cNvPr id="33811" name="Rechteck 1">
            <a:extLst>
              <a:ext uri="{FF2B5EF4-FFF2-40B4-BE49-F238E27FC236}">
                <a16:creationId xmlns:a16="http://schemas.microsoft.com/office/drawing/2014/main" id="{6086CEE4-9B14-47D5-AA85-E69D86CF7838}"/>
              </a:ext>
            </a:extLst>
          </p:cNvPr>
          <p:cNvSpPr>
            <a:spLocks noChangeArrowheads="1"/>
          </p:cNvSpPr>
          <p:nvPr/>
        </p:nvSpPr>
        <p:spPr bwMode="auto">
          <a:xfrm>
            <a:off x="2984500" y="6604000"/>
            <a:ext cx="732313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Datenquelle: World Footwear Yearbook 2017, eigene Darstellung, Karte: Matti Mattila/flickr.com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
            <a:extLst>
              <a:ext uri="{FF2B5EF4-FFF2-40B4-BE49-F238E27FC236}">
                <a16:creationId xmlns:a16="http://schemas.microsoft.com/office/drawing/2014/main" id="{33CF6544-5A8C-4D46-8E19-5BD22C0C1123}"/>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Internationale Wertschöpfungsströme</a:t>
            </a:r>
          </a:p>
        </p:txBody>
      </p:sp>
      <p:sp>
        <p:nvSpPr>
          <p:cNvPr id="35843" name="Text Box 5">
            <a:extLst>
              <a:ext uri="{FF2B5EF4-FFF2-40B4-BE49-F238E27FC236}">
                <a16:creationId xmlns:a16="http://schemas.microsoft.com/office/drawing/2014/main" id="{0C8B71B8-31D2-475B-9131-2A3C1E1354F2}"/>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12</a:t>
            </a:r>
          </a:p>
        </p:txBody>
      </p:sp>
      <p:sp>
        <p:nvSpPr>
          <p:cNvPr id="35844" name="Rechteck 1">
            <a:extLst>
              <a:ext uri="{FF2B5EF4-FFF2-40B4-BE49-F238E27FC236}">
                <a16:creationId xmlns:a16="http://schemas.microsoft.com/office/drawing/2014/main" id="{DECE9149-6C3B-4A94-8E19-1EAC71822BF5}"/>
              </a:ext>
            </a:extLst>
          </p:cNvPr>
          <p:cNvSpPr>
            <a:spLocks noChangeArrowheads="1"/>
          </p:cNvSpPr>
          <p:nvPr/>
        </p:nvSpPr>
        <p:spPr bwMode="auto">
          <a:xfrm>
            <a:off x="4211638" y="6026150"/>
            <a:ext cx="732313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Datenquelle: World Footwear Yearbook 2014, Darstellung: SÜDWIND</a:t>
            </a:r>
          </a:p>
        </p:txBody>
      </p:sp>
      <p:pic>
        <p:nvPicPr>
          <p:cNvPr id="35845" name="Picture 3">
            <a:extLst>
              <a:ext uri="{FF2B5EF4-FFF2-40B4-BE49-F238E27FC236}">
                <a16:creationId xmlns:a16="http://schemas.microsoft.com/office/drawing/2014/main" id="{F1E8A00C-6148-42D2-AC6A-34C6441F343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5063" y="2497138"/>
            <a:ext cx="7559675"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1">
            <a:extLst>
              <a:ext uri="{FF2B5EF4-FFF2-40B4-BE49-F238E27FC236}">
                <a16:creationId xmlns:a16="http://schemas.microsoft.com/office/drawing/2014/main" id="{A26DC69A-05E8-46F0-A0C2-1F4F228266F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Wie hoch ist der durchschnittliche Exportpreis eines Paar Schuhe in China im Vergleich zu Deutschland?</a:t>
            </a:r>
          </a:p>
        </p:txBody>
      </p:sp>
      <p:sp>
        <p:nvSpPr>
          <p:cNvPr id="37891" name="Text Box 2">
            <a:extLst>
              <a:ext uri="{FF2B5EF4-FFF2-40B4-BE49-F238E27FC236}">
                <a16:creationId xmlns:a16="http://schemas.microsoft.com/office/drawing/2014/main" id="{F7848E2D-BE83-4471-849A-AE74FFF71993}"/>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de-DE" altLang="de-DE" sz="2800">
                <a:solidFill>
                  <a:srgbClr val="002060"/>
                </a:solidFill>
                <a:latin typeface="Calibri" panose="020F0502020204030204" pitchFamily="34" charset="0"/>
                <a:cs typeface="Calibri" panose="020F0502020204030204" pitchFamily="34" charset="0"/>
              </a:rPr>
              <a:t>a) 8,91 USD in China und 30,20 USD in Deutschland</a:t>
            </a:r>
          </a:p>
          <a:p>
            <a:pPr eaLnBrk="1" hangingPunct="1">
              <a:spcBef>
                <a:spcPts val="488"/>
              </a:spcBef>
              <a:buClr>
                <a:srgbClr val="003366"/>
              </a:buClr>
              <a:buSzPct val="75000"/>
            </a:pPr>
            <a:r>
              <a:rPr lang="de-DE" altLang="de-DE" sz="2800">
                <a:solidFill>
                  <a:srgbClr val="002060"/>
                </a:solidFill>
                <a:latin typeface="Calibri" panose="020F0502020204030204" pitchFamily="34" charset="0"/>
                <a:cs typeface="Calibri" panose="020F0502020204030204" pitchFamily="34" charset="0"/>
              </a:rPr>
              <a:t>b) 6,15 USD in China und 18,97 USD in Deutschland</a:t>
            </a:r>
          </a:p>
          <a:p>
            <a:pPr eaLnBrk="1" hangingPunct="1">
              <a:spcBef>
                <a:spcPts val="488"/>
              </a:spcBef>
              <a:buClr>
                <a:srgbClr val="003366"/>
              </a:buClr>
              <a:buSzPct val="75000"/>
            </a:pPr>
            <a:r>
              <a:rPr lang="de-DE" altLang="de-DE" sz="2800">
                <a:solidFill>
                  <a:srgbClr val="002060"/>
                </a:solidFill>
                <a:latin typeface="Calibri" panose="020F0502020204030204" pitchFamily="34" charset="0"/>
                <a:cs typeface="Calibri" panose="020F0502020204030204" pitchFamily="34" charset="0"/>
              </a:rPr>
              <a:t>c) 4,44 USD in China und 22,62 USD in Deutschland</a:t>
            </a:r>
          </a:p>
        </p:txBody>
      </p:sp>
      <p:sp>
        <p:nvSpPr>
          <p:cNvPr id="37892" name="Text Box 5">
            <a:extLst>
              <a:ext uri="{FF2B5EF4-FFF2-40B4-BE49-F238E27FC236}">
                <a16:creationId xmlns:a16="http://schemas.microsoft.com/office/drawing/2014/main" id="{2190C4A9-7B86-4103-ABE8-11AC330A5B9B}"/>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13</a:t>
            </a:r>
          </a:p>
        </p:txBody>
      </p:sp>
      <p:pic>
        <p:nvPicPr>
          <p:cNvPr id="37893" name="Picture 3">
            <a:extLst>
              <a:ext uri="{FF2B5EF4-FFF2-40B4-BE49-F238E27FC236}">
                <a16:creationId xmlns:a16="http://schemas.microsoft.com/office/drawing/2014/main" id="{68A4F737-BECB-42EC-8AA3-4A4ADE00F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5368">
            <a:off x="3602038" y="4171950"/>
            <a:ext cx="3106737" cy="233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4" name="Rechteck 1">
            <a:extLst>
              <a:ext uri="{FF2B5EF4-FFF2-40B4-BE49-F238E27FC236}">
                <a16:creationId xmlns:a16="http://schemas.microsoft.com/office/drawing/2014/main" id="{E39308FA-B7F0-4F4B-8411-FBA8050E3437}"/>
              </a:ext>
            </a:extLst>
          </p:cNvPr>
          <p:cNvSpPr>
            <a:spLocks noChangeArrowheads="1"/>
          </p:cNvSpPr>
          <p:nvPr/>
        </p:nvSpPr>
        <p:spPr bwMode="auto">
          <a:xfrm>
            <a:off x="4143375" y="6350000"/>
            <a:ext cx="1543050" cy="26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freeimages.com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1">
            <a:extLst>
              <a:ext uri="{FF2B5EF4-FFF2-40B4-BE49-F238E27FC236}">
                <a16:creationId xmlns:a16="http://schemas.microsoft.com/office/drawing/2014/main" id="{74AEE0A6-3C99-4D03-9995-5324EAD2EA6E}"/>
              </a:ext>
            </a:extLst>
          </p:cNvPr>
          <p:cNvSpPr txBox="1">
            <a:spLocks noChangeArrowheads="1"/>
          </p:cNvSpPr>
          <p:nvPr/>
        </p:nvSpPr>
        <p:spPr bwMode="auto">
          <a:xfrm>
            <a:off x="971550" y="757238"/>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Durchschnittliche Exportpreise von Schuhen</a:t>
            </a:r>
          </a:p>
        </p:txBody>
      </p:sp>
      <p:sp>
        <p:nvSpPr>
          <p:cNvPr id="39939" name="Text Box 2">
            <a:extLst>
              <a:ext uri="{FF2B5EF4-FFF2-40B4-BE49-F238E27FC236}">
                <a16:creationId xmlns:a16="http://schemas.microsoft.com/office/drawing/2014/main" id="{E321A95F-98A3-4C99-A2AA-B23DEC803026}"/>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800">
              <a:solidFill>
                <a:srgbClr val="002060"/>
              </a:solidFill>
              <a:latin typeface="Calibri" panose="020F0502020204030204" pitchFamily="34" charset="0"/>
              <a:cs typeface="Calibri" panose="020F0502020204030204" pitchFamily="34" charset="0"/>
            </a:endParaRPr>
          </a:p>
        </p:txBody>
      </p:sp>
      <p:sp>
        <p:nvSpPr>
          <p:cNvPr id="39940" name="Text Box 5">
            <a:extLst>
              <a:ext uri="{FF2B5EF4-FFF2-40B4-BE49-F238E27FC236}">
                <a16:creationId xmlns:a16="http://schemas.microsoft.com/office/drawing/2014/main" id="{1B73B48E-74BB-4F86-A235-9BBB66324D2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14</a:t>
            </a:r>
          </a:p>
        </p:txBody>
      </p:sp>
      <p:graphicFrame>
        <p:nvGraphicFramePr>
          <p:cNvPr id="8" name="Tabelle 7">
            <a:extLst>
              <a:ext uri="{FF2B5EF4-FFF2-40B4-BE49-F238E27FC236}">
                <a16:creationId xmlns:a16="http://schemas.microsoft.com/office/drawing/2014/main" id="{5D0A5832-6740-4141-862F-FF393BD4F944}"/>
              </a:ext>
            </a:extLst>
          </p:cNvPr>
          <p:cNvGraphicFramePr>
            <a:graphicFrameLocks noGrp="1"/>
          </p:cNvGraphicFramePr>
          <p:nvPr/>
        </p:nvGraphicFramePr>
        <p:xfrm>
          <a:off x="2414588" y="1406525"/>
          <a:ext cx="5114925" cy="5172075"/>
        </p:xfrm>
        <a:graphic>
          <a:graphicData uri="http://schemas.openxmlformats.org/drawingml/2006/table">
            <a:tbl>
              <a:tblPr/>
              <a:tblGrid>
                <a:gridCol w="2557463">
                  <a:extLst>
                    <a:ext uri="{9D8B030D-6E8A-4147-A177-3AD203B41FA5}">
                      <a16:colId xmlns:a16="http://schemas.microsoft.com/office/drawing/2014/main" val="20000"/>
                    </a:ext>
                  </a:extLst>
                </a:gridCol>
                <a:gridCol w="2557462">
                  <a:extLst>
                    <a:ext uri="{9D8B030D-6E8A-4147-A177-3AD203B41FA5}">
                      <a16:colId xmlns:a16="http://schemas.microsoft.com/office/drawing/2014/main" val="20001"/>
                    </a:ext>
                  </a:extLst>
                </a:gridCol>
              </a:tblGrid>
              <a:tr h="346807">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7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cs typeface="Calibri" panose="020F0502020204030204" pitchFamily="34" charset="0"/>
                        </a:rPr>
                        <a:t>Land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7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cs typeface="Calibri" panose="020F0502020204030204" pitchFamily="34" charset="0"/>
                        </a:rPr>
                        <a:t>Exportpreis</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2">
                        <a:lumMod val="40000"/>
                        <a:lumOff val="60000"/>
                      </a:schemeClr>
                    </a:solidFill>
                  </a:tcPr>
                </a:tc>
                <a:extLst>
                  <a:ext uri="{0D108BD9-81ED-4DB2-BD59-A6C34878D82A}">
                    <a16:rowId xmlns:a16="http://schemas.microsoft.com/office/drawing/2014/main" val="10000"/>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Italien </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50,92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1"/>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Portugal</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31,88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2"/>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Frankreich</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31,74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3"/>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Belgien</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24,50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4"/>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Rumänien</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24,01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5"/>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Deutschland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22,62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6"/>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Spanien</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22,03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7"/>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Indonesien</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20,88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08"/>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Niederlande</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19,99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09"/>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Slowakei </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17,20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10"/>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Hong Kong</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16,65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11"/>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Vietnam</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16,09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12"/>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Indien</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13,08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13"/>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GB</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12,83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F6F6"/>
                    </a:solidFill>
                  </a:tcPr>
                </a:tc>
                <a:extLst>
                  <a:ext uri="{0D108BD9-81ED-4DB2-BD59-A6C34878D82A}">
                    <a16:rowId xmlns:a16="http://schemas.microsoft.com/office/drawing/2014/main" val="10014"/>
                  </a:ext>
                </a:extLst>
              </a:tr>
              <a:tr h="321685">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China</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5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  4,44 USD</a:t>
                      </a:r>
                    </a:p>
                  </a:txBody>
                  <a:tcPr marL="87737" marR="87737" marT="43860" marB="4386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DECEC"/>
                    </a:solidFill>
                  </a:tcPr>
                </a:tc>
                <a:extLst>
                  <a:ext uri="{0D108BD9-81ED-4DB2-BD59-A6C34878D82A}">
                    <a16:rowId xmlns:a16="http://schemas.microsoft.com/office/drawing/2014/main" val="10015"/>
                  </a:ext>
                </a:extLst>
              </a:tr>
            </a:tbl>
          </a:graphicData>
        </a:graphic>
      </p:graphicFrame>
      <p:sp>
        <p:nvSpPr>
          <p:cNvPr id="39994" name="Textfeld 3">
            <a:extLst>
              <a:ext uri="{FF2B5EF4-FFF2-40B4-BE49-F238E27FC236}">
                <a16:creationId xmlns:a16="http://schemas.microsoft.com/office/drawing/2014/main" id="{12C18AF0-4C34-4D6A-8169-5033F5C80223}"/>
              </a:ext>
            </a:extLst>
          </p:cNvPr>
          <p:cNvSpPr txBox="1">
            <a:spLocks noChangeArrowheads="1"/>
          </p:cNvSpPr>
          <p:nvPr/>
        </p:nvSpPr>
        <p:spPr bwMode="auto">
          <a:xfrm>
            <a:off x="3348038" y="6605588"/>
            <a:ext cx="8856662"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Datenquelle: World Footwear Yearbook 2015, eigene Darstellung</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1">
            <a:extLst>
              <a:ext uri="{FF2B5EF4-FFF2-40B4-BE49-F238E27FC236}">
                <a16:creationId xmlns:a16="http://schemas.microsoft.com/office/drawing/2014/main" id="{3694C853-D616-4D3A-8BBB-0EEC5CE3F799}"/>
              </a:ext>
            </a:extLst>
          </p:cNvPr>
          <p:cNvSpPr txBox="1">
            <a:spLocks noChangeArrowheads="1"/>
          </p:cNvSpPr>
          <p:nvPr/>
        </p:nvSpPr>
        <p:spPr bwMode="auto">
          <a:xfrm>
            <a:off x="971550" y="757238"/>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Preisanalyse eines Turnschuhs </a:t>
            </a:r>
          </a:p>
        </p:txBody>
      </p:sp>
      <p:sp>
        <p:nvSpPr>
          <p:cNvPr id="41987" name="Text Box 2">
            <a:extLst>
              <a:ext uri="{FF2B5EF4-FFF2-40B4-BE49-F238E27FC236}">
                <a16:creationId xmlns:a16="http://schemas.microsoft.com/office/drawing/2014/main" id="{86C2A264-2C55-48A8-9D09-487EA5092A25}"/>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800">
              <a:solidFill>
                <a:srgbClr val="002060"/>
              </a:solidFill>
              <a:latin typeface="Calibri" panose="020F0502020204030204" pitchFamily="34" charset="0"/>
              <a:cs typeface="Calibri" panose="020F0502020204030204" pitchFamily="34" charset="0"/>
            </a:endParaRPr>
          </a:p>
        </p:txBody>
      </p:sp>
      <p:sp>
        <p:nvSpPr>
          <p:cNvPr id="41988" name="Text Box 5">
            <a:extLst>
              <a:ext uri="{FF2B5EF4-FFF2-40B4-BE49-F238E27FC236}">
                <a16:creationId xmlns:a16="http://schemas.microsoft.com/office/drawing/2014/main" id="{F97B6C26-2ACE-4DCC-BDE2-AA1059A253B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15</a:t>
            </a:r>
          </a:p>
        </p:txBody>
      </p:sp>
      <p:sp>
        <p:nvSpPr>
          <p:cNvPr id="41989" name="Textfeld 3">
            <a:extLst>
              <a:ext uri="{FF2B5EF4-FFF2-40B4-BE49-F238E27FC236}">
                <a16:creationId xmlns:a16="http://schemas.microsoft.com/office/drawing/2014/main" id="{330C0223-0044-4015-9C33-CCC104EA666A}"/>
              </a:ext>
            </a:extLst>
          </p:cNvPr>
          <p:cNvSpPr txBox="1">
            <a:spLocks noChangeArrowheads="1"/>
          </p:cNvSpPr>
          <p:nvPr/>
        </p:nvSpPr>
        <p:spPr bwMode="auto">
          <a:xfrm>
            <a:off x="4006850" y="6594475"/>
            <a:ext cx="229711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Darstellung: SÜDWIND</a:t>
            </a:r>
          </a:p>
        </p:txBody>
      </p:sp>
      <p:pic>
        <p:nvPicPr>
          <p:cNvPr id="41990" name="Picture 2">
            <a:extLst>
              <a:ext uri="{FF2B5EF4-FFF2-40B4-BE49-F238E27FC236}">
                <a16:creationId xmlns:a16="http://schemas.microsoft.com/office/drawing/2014/main" id="{3607878C-9018-4A92-A245-0E3125711F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9413" y="1558925"/>
            <a:ext cx="4105275" cy="501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ext Box 1">
            <a:extLst>
              <a:ext uri="{FF2B5EF4-FFF2-40B4-BE49-F238E27FC236}">
                <a16:creationId xmlns:a16="http://schemas.microsoft.com/office/drawing/2014/main" id="{419F1C9D-7DE4-4F2E-B776-EE883CC1DF2D}"/>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Wie viele Arbeitsschritte können anfallen, um einen Laufschuh herzustellen?</a:t>
            </a:r>
          </a:p>
        </p:txBody>
      </p:sp>
      <p:sp>
        <p:nvSpPr>
          <p:cNvPr id="44035" name="Text Box 2">
            <a:extLst>
              <a:ext uri="{FF2B5EF4-FFF2-40B4-BE49-F238E27FC236}">
                <a16:creationId xmlns:a16="http://schemas.microsoft.com/office/drawing/2014/main" id="{A2F365F6-D218-421A-A05D-B3139990AD7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pt-BR" altLang="de-DE" sz="2800">
                <a:solidFill>
                  <a:srgbClr val="002060"/>
                </a:solidFill>
                <a:latin typeface="Calibri" panose="020F0502020204030204" pitchFamily="34" charset="0"/>
                <a:cs typeface="Calibri" panose="020F0502020204030204" pitchFamily="34" charset="0"/>
              </a:rPr>
              <a:t>a) 40 </a:t>
            </a:r>
            <a:r>
              <a:rPr lang="de-DE" altLang="de-DE" sz="2800">
                <a:solidFill>
                  <a:srgbClr val="003366"/>
                </a:solidFill>
                <a:latin typeface="Calibri" panose="020F0502020204030204" pitchFamily="34" charset="0"/>
                <a:cs typeface="Calibri" panose="020F0502020204030204" pitchFamily="34" charset="0"/>
              </a:rPr>
              <a:t>Arbeitsschritte</a:t>
            </a:r>
            <a:endParaRPr lang="pt-BR"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r>
              <a:rPr lang="pt-BR" altLang="de-DE" sz="2800">
                <a:solidFill>
                  <a:srgbClr val="002060"/>
                </a:solidFill>
                <a:latin typeface="Calibri" panose="020F0502020204030204" pitchFamily="34" charset="0"/>
                <a:cs typeface="Calibri" panose="020F0502020204030204" pitchFamily="34" charset="0"/>
              </a:rPr>
              <a:t>b) 125</a:t>
            </a:r>
            <a:r>
              <a:rPr lang="de-DE" altLang="de-DE" sz="2800">
                <a:solidFill>
                  <a:srgbClr val="003366"/>
                </a:solidFill>
                <a:latin typeface="Calibri" panose="020F0502020204030204" pitchFamily="34" charset="0"/>
                <a:cs typeface="Calibri" panose="020F0502020204030204" pitchFamily="34" charset="0"/>
              </a:rPr>
              <a:t> Arbeitsschritte</a:t>
            </a:r>
            <a:endParaRPr lang="pt-BR"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r>
              <a:rPr lang="pt-BR" altLang="de-DE" sz="2800">
                <a:solidFill>
                  <a:srgbClr val="002060"/>
                </a:solidFill>
                <a:latin typeface="Calibri" panose="020F0502020204030204" pitchFamily="34" charset="0"/>
                <a:cs typeface="Calibri" panose="020F0502020204030204" pitchFamily="34" charset="0"/>
              </a:rPr>
              <a:t>c) 360</a:t>
            </a:r>
            <a:r>
              <a:rPr lang="de-DE" altLang="de-DE" sz="2800">
                <a:solidFill>
                  <a:srgbClr val="003366"/>
                </a:solidFill>
                <a:latin typeface="Calibri" panose="020F0502020204030204" pitchFamily="34" charset="0"/>
                <a:cs typeface="Calibri" panose="020F0502020204030204" pitchFamily="34" charset="0"/>
              </a:rPr>
              <a:t> Arbeitsschritte</a:t>
            </a:r>
            <a:endParaRPr lang="pt-BR" altLang="de-DE" sz="2800">
              <a:solidFill>
                <a:srgbClr val="002060"/>
              </a:solidFill>
              <a:latin typeface="Calibri" panose="020F0502020204030204" pitchFamily="34" charset="0"/>
              <a:cs typeface="Calibri" panose="020F0502020204030204" pitchFamily="34" charset="0"/>
            </a:endParaRPr>
          </a:p>
        </p:txBody>
      </p:sp>
      <p:sp>
        <p:nvSpPr>
          <p:cNvPr id="44036" name="Text Box 5">
            <a:extLst>
              <a:ext uri="{FF2B5EF4-FFF2-40B4-BE49-F238E27FC236}">
                <a16:creationId xmlns:a16="http://schemas.microsoft.com/office/drawing/2014/main" id="{0267659B-E079-4CE6-A5C4-02F52B95FA51}"/>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16</a:t>
            </a:r>
          </a:p>
        </p:txBody>
      </p:sp>
      <p:sp>
        <p:nvSpPr>
          <p:cNvPr id="44037" name="Rechteck 1">
            <a:extLst>
              <a:ext uri="{FF2B5EF4-FFF2-40B4-BE49-F238E27FC236}">
                <a16:creationId xmlns:a16="http://schemas.microsoft.com/office/drawing/2014/main" id="{13E1A1DD-B606-429E-A452-EF6051725B8F}"/>
              </a:ext>
            </a:extLst>
          </p:cNvPr>
          <p:cNvSpPr>
            <a:spLocks noChangeArrowheads="1"/>
          </p:cNvSpPr>
          <p:nvPr/>
        </p:nvSpPr>
        <p:spPr bwMode="auto">
          <a:xfrm>
            <a:off x="7372350" y="6553200"/>
            <a:ext cx="1543050"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freeimages.com</a:t>
            </a:r>
          </a:p>
        </p:txBody>
      </p:sp>
      <p:pic>
        <p:nvPicPr>
          <p:cNvPr id="44038" name="Picture 2">
            <a:extLst>
              <a:ext uri="{FF2B5EF4-FFF2-40B4-BE49-F238E27FC236}">
                <a16:creationId xmlns:a16="http://schemas.microsoft.com/office/drawing/2014/main" id="{4ECF330F-D604-44F4-A5B2-AE95AF3D9BB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0850" y="4014788"/>
            <a:ext cx="3384550" cy="253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1">
            <a:extLst>
              <a:ext uri="{FF2B5EF4-FFF2-40B4-BE49-F238E27FC236}">
                <a16:creationId xmlns:a16="http://schemas.microsoft.com/office/drawing/2014/main" id="{7A6B1D7D-733B-49B2-88C3-02292629B683}"/>
              </a:ext>
            </a:extLst>
          </p:cNvPr>
          <p:cNvSpPr txBox="1">
            <a:spLocks noChangeArrowheads="1"/>
          </p:cNvSpPr>
          <p:nvPr/>
        </p:nvSpPr>
        <p:spPr bwMode="auto">
          <a:xfrm>
            <a:off x="971550" y="757238"/>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Wertschöpfungskette von Schuhen</a:t>
            </a:r>
          </a:p>
        </p:txBody>
      </p:sp>
      <p:sp>
        <p:nvSpPr>
          <p:cNvPr id="46083" name="Text Box 2">
            <a:extLst>
              <a:ext uri="{FF2B5EF4-FFF2-40B4-BE49-F238E27FC236}">
                <a16:creationId xmlns:a16="http://schemas.microsoft.com/office/drawing/2014/main" id="{CB55CD35-79EB-4891-8912-45B00E73689D}"/>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800">
              <a:solidFill>
                <a:srgbClr val="002060"/>
              </a:solidFill>
              <a:latin typeface="Calibri" panose="020F0502020204030204" pitchFamily="34" charset="0"/>
              <a:cs typeface="Calibri" panose="020F0502020204030204" pitchFamily="34" charset="0"/>
            </a:endParaRPr>
          </a:p>
        </p:txBody>
      </p:sp>
      <p:sp>
        <p:nvSpPr>
          <p:cNvPr id="46084" name="Text Box 5">
            <a:extLst>
              <a:ext uri="{FF2B5EF4-FFF2-40B4-BE49-F238E27FC236}">
                <a16:creationId xmlns:a16="http://schemas.microsoft.com/office/drawing/2014/main" id="{F77A579E-A821-481B-888B-A719FFC0DD0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17</a:t>
            </a:r>
          </a:p>
        </p:txBody>
      </p:sp>
      <p:pic>
        <p:nvPicPr>
          <p:cNvPr id="46085" name="Picture 2">
            <a:extLst>
              <a:ext uri="{FF2B5EF4-FFF2-40B4-BE49-F238E27FC236}">
                <a16:creationId xmlns:a16="http://schemas.microsoft.com/office/drawing/2014/main" id="{24B6DB70-A5F4-4CA3-9E6B-41A4AE530A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39" r="5907"/>
          <a:stretch>
            <a:fillRect/>
          </a:stretch>
        </p:blipFill>
        <p:spPr bwMode="auto">
          <a:xfrm>
            <a:off x="2959100" y="1836738"/>
            <a:ext cx="7493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3">
            <a:extLst>
              <a:ext uri="{FF2B5EF4-FFF2-40B4-BE49-F238E27FC236}">
                <a16:creationId xmlns:a16="http://schemas.microsoft.com/office/drawing/2014/main" id="{07247664-6704-4C99-83CB-B4D38028ED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9100" y="3103563"/>
            <a:ext cx="725488"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7" name="Picture 4">
            <a:extLst>
              <a:ext uri="{FF2B5EF4-FFF2-40B4-BE49-F238E27FC236}">
                <a16:creationId xmlns:a16="http://schemas.microsoft.com/office/drawing/2014/main" id="{6B48604E-1180-4907-B488-0527FF9AD08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62275" y="4333875"/>
            <a:ext cx="7461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8" name="Picture 5">
            <a:extLst>
              <a:ext uri="{FF2B5EF4-FFF2-40B4-BE49-F238E27FC236}">
                <a16:creationId xmlns:a16="http://schemas.microsoft.com/office/drawing/2014/main" id="{CF059FF5-D3DD-4918-90E0-A6CEA438717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1000" y="5634038"/>
            <a:ext cx="773113"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9" name="Textfeld 1">
            <a:extLst>
              <a:ext uri="{FF2B5EF4-FFF2-40B4-BE49-F238E27FC236}">
                <a16:creationId xmlns:a16="http://schemas.microsoft.com/office/drawing/2014/main" id="{7EEAF6E8-61E3-48DF-82F3-6B7E7888C380}"/>
              </a:ext>
            </a:extLst>
          </p:cNvPr>
          <p:cNvSpPr txBox="1">
            <a:spLocks noChangeArrowheads="1"/>
          </p:cNvSpPr>
          <p:nvPr/>
        </p:nvSpPr>
        <p:spPr bwMode="auto">
          <a:xfrm>
            <a:off x="3851275" y="1979613"/>
            <a:ext cx="4537075"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2400" b="1">
                <a:latin typeface="Calibri" panose="020F0502020204030204" pitchFamily="34" charset="0"/>
                <a:cs typeface="Calibri" panose="020F0502020204030204" pitchFamily="34" charset="0"/>
              </a:rPr>
              <a:t>Konzeption und Design </a:t>
            </a:r>
          </a:p>
        </p:txBody>
      </p:sp>
      <p:pic>
        <p:nvPicPr>
          <p:cNvPr id="46090" name="Picture 6">
            <a:extLst>
              <a:ext uri="{FF2B5EF4-FFF2-40B4-BE49-F238E27FC236}">
                <a16:creationId xmlns:a16="http://schemas.microsoft.com/office/drawing/2014/main" id="{C547806C-986A-4A84-A83C-3365D7344E7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3888" y="2520950"/>
            <a:ext cx="3397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6091" name="Textfeld 10">
            <a:extLst>
              <a:ext uri="{FF2B5EF4-FFF2-40B4-BE49-F238E27FC236}">
                <a16:creationId xmlns:a16="http://schemas.microsoft.com/office/drawing/2014/main" id="{BCBD0C50-13C1-4F7F-A32D-51556D8DD216}"/>
              </a:ext>
            </a:extLst>
          </p:cNvPr>
          <p:cNvSpPr txBox="1">
            <a:spLocks noChangeArrowheads="1"/>
          </p:cNvSpPr>
          <p:nvPr/>
        </p:nvSpPr>
        <p:spPr bwMode="auto">
          <a:xfrm>
            <a:off x="3851275" y="3206750"/>
            <a:ext cx="59690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2400" b="1">
                <a:latin typeface="Calibri" panose="020F0502020204030204" pitchFamily="34" charset="0"/>
                <a:cs typeface="Calibri" panose="020F0502020204030204" pitchFamily="34" charset="0"/>
              </a:rPr>
              <a:t>Produktion</a:t>
            </a:r>
          </a:p>
        </p:txBody>
      </p:sp>
      <p:pic>
        <p:nvPicPr>
          <p:cNvPr id="46092" name="Picture 6">
            <a:extLst>
              <a:ext uri="{FF2B5EF4-FFF2-40B4-BE49-F238E27FC236}">
                <a16:creationId xmlns:a16="http://schemas.microsoft.com/office/drawing/2014/main" id="{147C531E-B45B-47D2-84CF-7F9C6C58570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51188" y="3752850"/>
            <a:ext cx="3397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6093" name="Textfeld 12">
            <a:extLst>
              <a:ext uri="{FF2B5EF4-FFF2-40B4-BE49-F238E27FC236}">
                <a16:creationId xmlns:a16="http://schemas.microsoft.com/office/drawing/2014/main" id="{4BB8BD1D-141D-47EE-90AB-F99CA671810E}"/>
              </a:ext>
            </a:extLst>
          </p:cNvPr>
          <p:cNvSpPr txBox="1">
            <a:spLocks noChangeArrowheads="1"/>
          </p:cNvSpPr>
          <p:nvPr/>
        </p:nvSpPr>
        <p:spPr bwMode="auto">
          <a:xfrm>
            <a:off x="3851275" y="4475163"/>
            <a:ext cx="453707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2400" b="1">
                <a:latin typeface="Calibri" panose="020F0502020204030204" pitchFamily="34" charset="0"/>
                <a:cs typeface="Calibri" panose="020F0502020204030204" pitchFamily="34" charset="0"/>
              </a:rPr>
              <a:t>Transport/Logistik </a:t>
            </a:r>
          </a:p>
        </p:txBody>
      </p:sp>
      <p:pic>
        <p:nvPicPr>
          <p:cNvPr id="46094" name="Picture 6">
            <a:extLst>
              <a:ext uri="{FF2B5EF4-FFF2-40B4-BE49-F238E27FC236}">
                <a16:creationId xmlns:a16="http://schemas.microsoft.com/office/drawing/2014/main" id="{1C61278D-41AE-446C-80DD-5B97E1EEF23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6900" y="5053013"/>
            <a:ext cx="339725"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6095" name="Textfeld 14">
            <a:extLst>
              <a:ext uri="{FF2B5EF4-FFF2-40B4-BE49-F238E27FC236}">
                <a16:creationId xmlns:a16="http://schemas.microsoft.com/office/drawing/2014/main" id="{52947100-BBCB-44AD-BF52-C330760863AC}"/>
              </a:ext>
            </a:extLst>
          </p:cNvPr>
          <p:cNvSpPr txBox="1">
            <a:spLocks noChangeArrowheads="1"/>
          </p:cNvSpPr>
          <p:nvPr/>
        </p:nvSpPr>
        <p:spPr bwMode="auto">
          <a:xfrm>
            <a:off x="3851275" y="5745163"/>
            <a:ext cx="4537075"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2400" b="1">
                <a:latin typeface="Calibri" panose="020F0502020204030204" pitchFamily="34" charset="0"/>
                <a:cs typeface="Calibri" panose="020F0502020204030204" pitchFamily="34" charset="0"/>
              </a:rPr>
              <a:t>Vertrieb/Einzelhandel</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1">
            <a:extLst>
              <a:ext uri="{FF2B5EF4-FFF2-40B4-BE49-F238E27FC236}">
                <a16:creationId xmlns:a16="http://schemas.microsoft.com/office/drawing/2014/main" id="{621C242C-6606-465D-AD8E-10C3193DACE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Produktionsländer für Leder</a:t>
            </a:r>
          </a:p>
        </p:txBody>
      </p:sp>
      <p:sp>
        <p:nvSpPr>
          <p:cNvPr id="48131" name="Text Box 5">
            <a:extLst>
              <a:ext uri="{FF2B5EF4-FFF2-40B4-BE49-F238E27FC236}">
                <a16:creationId xmlns:a16="http://schemas.microsoft.com/office/drawing/2014/main" id="{4F79901E-293C-412D-86B4-715C75055A1A}"/>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18</a:t>
            </a:r>
          </a:p>
        </p:txBody>
      </p:sp>
      <p:sp>
        <p:nvSpPr>
          <p:cNvPr id="48132" name="Rechteck 1">
            <a:extLst>
              <a:ext uri="{FF2B5EF4-FFF2-40B4-BE49-F238E27FC236}">
                <a16:creationId xmlns:a16="http://schemas.microsoft.com/office/drawing/2014/main" id="{BDD116C0-E847-4366-A4B7-DD300807D508}"/>
              </a:ext>
            </a:extLst>
          </p:cNvPr>
          <p:cNvSpPr>
            <a:spLocks noChangeArrowheads="1"/>
          </p:cNvSpPr>
          <p:nvPr/>
        </p:nvSpPr>
        <p:spPr bwMode="auto">
          <a:xfrm>
            <a:off x="1036638" y="5967413"/>
            <a:ext cx="7321550" cy="49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400">
                <a:latin typeface="Calibri" panose="020F0502020204030204" pitchFamily="34" charset="0"/>
                <a:cs typeface="Calibri" panose="020F0502020204030204" pitchFamily="34" charset="0"/>
              </a:rPr>
              <a:t>Ranking nach Durchschnittswerten für die Jahre 2014 und 2015 (Schätzung) des World Statistical Compendium for raw hides and skins, leather and leather footwear 1999-2015 (FAO 2016). </a:t>
            </a:r>
          </a:p>
        </p:txBody>
      </p:sp>
      <p:graphicFrame>
        <p:nvGraphicFramePr>
          <p:cNvPr id="8" name="Tabelle 7">
            <a:extLst>
              <a:ext uri="{FF2B5EF4-FFF2-40B4-BE49-F238E27FC236}">
                <a16:creationId xmlns:a16="http://schemas.microsoft.com/office/drawing/2014/main" id="{695BF3CF-4DA3-4DD3-BCBE-90E5D0FD307B}"/>
              </a:ext>
            </a:extLst>
          </p:cNvPr>
          <p:cNvGraphicFramePr>
            <a:graphicFrameLocks noGrp="1"/>
          </p:cNvGraphicFramePr>
          <p:nvPr/>
        </p:nvGraphicFramePr>
        <p:xfrm>
          <a:off x="1036638" y="2184400"/>
          <a:ext cx="7756525" cy="3573463"/>
        </p:xfrm>
        <a:graphic>
          <a:graphicData uri="http://schemas.openxmlformats.org/drawingml/2006/table">
            <a:tbl>
              <a:tblPr/>
              <a:tblGrid>
                <a:gridCol w="3879056">
                  <a:extLst>
                    <a:ext uri="{9D8B030D-6E8A-4147-A177-3AD203B41FA5}">
                      <a16:colId xmlns:a16="http://schemas.microsoft.com/office/drawing/2014/main" val="20000"/>
                    </a:ext>
                  </a:extLst>
                </a:gridCol>
                <a:gridCol w="3877469">
                  <a:extLst>
                    <a:ext uri="{9D8B030D-6E8A-4147-A177-3AD203B41FA5}">
                      <a16:colId xmlns:a16="http://schemas.microsoft.com/office/drawing/2014/main" val="20001"/>
                    </a:ext>
                  </a:extLst>
                </a:gridCol>
              </a:tblGrid>
              <a:tr h="647547">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1" i="0" u="none" strike="noStrike" cap="none" normalizeH="0" baseline="0" dirty="0">
                          <a:ln>
                            <a:noFill/>
                          </a:ln>
                          <a:solidFill>
                            <a:srgbClr val="FFFFFF"/>
                          </a:solidFill>
                          <a:effectLst/>
                          <a:latin typeface="Calibri" panose="020F0502020204030204" pitchFamily="34" charset="0"/>
                          <a:ea typeface="Microsoft YaHei" panose="020B0503020204020204" pitchFamily="34" charset="-122"/>
                          <a:cs typeface="Calibri" panose="020F0502020204030204" pitchFamily="34" charset="0"/>
                        </a:rPr>
                        <a:t>Land </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cs typeface="Calibri" panose="020F0502020204030204" pitchFamily="34" charset="0"/>
                        </a:rPr>
                        <a:t>Lederproduktion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1" i="0" u="none" strike="noStrike" cap="none" normalizeH="0" baseline="0">
                          <a:ln>
                            <a:noFill/>
                          </a:ln>
                          <a:solidFill>
                            <a:srgbClr val="FFFFFF"/>
                          </a:solidFill>
                          <a:effectLst/>
                          <a:latin typeface="Calibri" panose="020F0502020204030204" pitchFamily="34" charset="0"/>
                          <a:ea typeface="Microsoft YaHei" panose="020B0503020204020204" pitchFamily="34" charset="-122"/>
                          <a:cs typeface="Calibri" panose="020F0502020204030204" pitchFamily="34" charset="0"/>
                        </a:rPr>
                        <a:t>(Angabe in Quadratfuß, gerundet)</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 China</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2,5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1"/>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2. Brasilien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1,9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2"/>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3. Russland</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1,3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3"/>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4. Italien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1,05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4"/>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5. Südkorea</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1,05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5"/>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6. Indien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0,7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6"/>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7. Argentinien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0,7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5E2F6"/>
                    </a:solidFill>
                  </a:tcPr>
                </a:tc>
                <a:extLst>
                  <a:ext uri="{0D108BD9-81ED-4DB2-BD59-A6C34878D82A}">
                    <a16:rowId xmlns:a16="http://schemas.microsoft.com/office/drawing/2014/main" val="10007"/>
                  </a:ext>
                </a:extLst>
              </a:tr>
              <a:tr h="365739">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8. USA</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tc>
                  <a:txBody>
                    <a:bodyPr/>
                    <a:lstStyle>
                      <a:lvl1pPr>
                        <a:spcBef>
                          <a:spcPct val="20000"/>
                        </a:spcBef>
                        <a:buClr>
                          <a:schemeClr val="tx1"/>
                        </a:buClr>
                        <a:buSzPct val="75000"/>
                        <a:buFont typeface="Wingdings" panose="05000000000000000000" pitchFamily="2" charset="2"/>
                        <a:defRPr sz="2400">
                          <a:solidFill>
                            <a:schemeClr val="tx1"/>
                          </a:solidFill>
                          <a:latin typeface="Arial" panose="020B0604020202020204" pitchFamily="34" charset="0"/>
                          <a:ea typeface="MS PGothic" panose="020B0600070205080204" pitchFamily="34" charset="-128"/>
                        </a:defRPr>
                      </a:lvl1pPr>
                      <a:lvl2pPr>
                        <a:spcBef>
                          <a:spcPct val="20000"/>
                        </a:spcBef>
                        <a:buClr>
                          <a:schemeClr val="tx1"/>
                        </a:buClr>
                        <a:buSzPct val="75000"/>
                        <a:defRPr sz="2000">
                          <a:solidFill>
                            <a:schemeClr val="tx1"/>
                          </a:solidFill>
                          <a:latin typeface="Arial" panose="020B0604020202020204" pitchFamily="34" charset="0"/>
                          <a:ea typeface="MS PGothic" panose="020B0600070205080204" pitchFamily="34" charset="-128"/>
                        </a:defRPr>
                      </a:lvl2pPr>
                      <a:lvl3pPr>
                        <a:spcBef>
                          <a:spcPct val="20000"/>
                        </a:spcBef>
                        <a:buClr>
                          <a:schemeClr val="tx1"/>
                        </a:buClr>
                        <a:buSzPct val="75000"/>
                        <a:buFont typeface="Wingdings" panose="05000000000000000000" pitchFamily="2" charset="2"/>
                        <a:defRPr>
                          <a:solidFill>
                            <a:schemeClr val="tx1"/>
                          </a:solidFill>
                          <a:latin typeface="Arial" panose="020B0604020202020204" pitchFamily="34" charset="0"/>
                          <a:ea typeface="MS PGothic" panose="020B0600070205080204" pitchFamily="34" charset="-128"/>
                        </a:defRPr>
                      </a:lvl3pPr>
                      <a:lvl4pPr>
                        <a:spcBef>
                          <a:spcPct val="20000"/>
                        </a:spcBef>
                        <a:buClr>
                          <a:schemeClr val="tx1"/>
                        </a:buClr>
                        <a:buSzPct val="80000"/>
                        <a:defRPr sz="1600">
                          <a:solidFill>
                            <a:schemeClr val="tx1"/>
                          </a:solidFill>
                          <a:latin typeface="Arial" panose="020B0604020202020204" pitchFamily="34" charset="0"/>
                          <a:ea typeface="MS PGothic" panose="020B0600070205080204" pitchFamily="34" charset="-128"/>
                        </a:defRPr>
                      </a:lvl4pPr>
                      <a:lvl5pPr>
                        <a:spcBef>
                          <a:spcPct val="20000"/>
                        </a:spcBef>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lr>
                          <a:schemeClr val="tx1"/>
                        </a:buClr>
                        <a:buSzPct val="65000"/>
                        <a:buFont typeface="Wingdings" panose="05000000000000000000" pitchFamily="2" charset="2"/>
                        <a:defRPr sz="1600">
                          <a:solidFill>
                            <a:schemeClr val="tx1"/>
                          </a:solidFill>
                          <a:latin typeface="Arial" panose="020B060402020202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1800" b="0" i="0" u="none" strike="noStrike" cap="none" normalizeH="0" baseline="0" dirty="0">
                          <a:ln>
                            <a:noFill/>
                          </a:ln>
                          <a:solidFill>
                            <a:srgbClr val="003366"/>
                          </a:solidFill>
                          <a:effectLst/>
                          <a:latin typeface="Calibri" panose="020F0502020204030204" pitchFamily="34" charset="0"/>
                          <a:ea typeface="Microsoft YaHei" panose="020B0503020204020204" pitchFamily="34" charset="-122"/>
                          <a:cs typeface="Calibri" panose="020F0502020204030204" pitchFamily="34" charset="0"/>
                        </a:rPr>
                        <a:t>0,6 Milliarden</a:t>
                      </a:r>
                    </a:p>
                  </a:txBody>
                  <a:tcPr marL="91425" marR="91425" marT="45710" marB="4571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BF1FA"/>
                    </a:solidFill>
                  </a:tcPr>
                </a:tc>
                <a:extLst>
                  <a:ext uri="{0D108BD9-81ED-4DB2-BD59-A6C34878D82A}">
                    <a16:rowId xmlns:a16="http://schemas.microsoft.com/office/drawing/2014/main" val="10008"/>
                  </a:ext>
                </a:extLst>
              </a:tr>
            </a:tbl>
          </a:graphicData>
        </a:graphic>
      </p:graphicFrame>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AutoShape 16">
            <a:extLst>
              <a:ext uri="{FF2B5EF4-FFF2-40B4-BE49-F238E27FC236}">
                <a16:creationId xmlns:a16="http://schemas.microsoft.com/office/drawing/2014/main" id="{11FAD6A4-BD43-4F54-A1BE-F329693E9D33}"/>
              </a:ext>
            </a:extLst>
          </p:cNvPr>
          <p:cNvSpPr>
            <a:spLocks noChangeArrowheads="1"/>
          </p:cNvSpPr>
          <p:nvPr/>
        </p:nvSpPr>
        <p:spPr bwMode="auto">
          <a:xfrm>
            <a:off x="1674813" y="5386388"/>
            <a:ext cx="2767012" cy="1008062"/>
          </a:xfrm>
          <a:prstGeom prst="roundRect">
            <a:avLst>
              <a:gd name="adj" fmla="val 16667"/>
            </a:avLst>
          </a:prstGeom>
          <a:solidFill>
            <a:schemeClr val="bg2">
              <a:lumMod val="40000"/>
              <a:lumOff val="60000"/>
            </a:schemeClr>
          </a:solidFill>
          <a:ln w="9525">
            <a:solidFill>
              <a:schemeClr val="tx1">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dirty="0">
              <a:latin typeface="Arial" charset="0"/>
              <a:ea typeface="Microsoft YaHei" charset="0"/>
              <a:cs typeface="Microsoft YaHei" charset="0"/>
            </a:endParaRPr>
          </a:p>
        </p:txBody>
      </p:sp>
      <p:sp>
        <p:nvSpPr>
          <p:cNvPr id="50" name="AutoShape 16">
            <a:extLst>
              <a:ext uri="{FF2B5EF4-FFF2-40B4-BE49-F238E27FC236}">
                <a16:creationId xmlns:a16="http://schemas.microsoft.com/office/drawing/2014/main" id="{47B9386B-8B41-4128-ABE0-1E26954DE3D0}"/>
              </a:ext>
            </a:extLst>
          </p:cNvPr>
          <p:cNvSpPr>
            <a:spLocks noChangeArrowheads="1"/>
          </p:cNvSpPr>
          <p:nvPr/>
        </p:nvSpPr>
        <p:spPr bwMode="auto">
          <a:xfrm>
            <a:off x="1674813" y="4233863"/>
            <a:ext cx="2767012" cy="1008062"/>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dirty="0">
              <a:latin typeface="Arial" charset="0"/>
              <a:ea typeface="Microsoft YaHei" charset="0"/>
              <a:cs typeface="Microsoft YaHei" charset="0"/>
            </a:endParaRPr>
          </a:p>
        </p:txBody>
      </p:sp>
      <p:sp>
        <p:nvSpPr>
          <p:cNvPr id="49" name="AutoShape 16">
            <a:extLst>
              <a:ext uri="{FF2B5EF4-FFF2-40B4-BE49-F238E27FC236}">
                <a16:creationId xmlns:a16="http://schemas.microsoft.com/office/drawing/2014/main" id="{F5873BA1-BFCF-409E-8F56-1D464D1F8073}"/>
              </a:ext>
            </a:extLst>
          </p:cNvPr>
          <p:cNvSpPr>
            <a:spLocks noChangeArrowheads="1"/>
          </p:cNvSpPr>
          <p:nvPr/>
        </p:nvSpPr>
        <p:spPr bwMode="auto">
          <a:xfrm>
            <a:off x="1674813" y="3081338"/>
            <a:ext cx="2767012" cy="1008062"/>
          </a:xfrm>
          <a:prstGeom prst="roundRect">
            <a:avLst>
              <a:gd name="adj" fmla="val 16667"/>
            </a:avLst>
          </a:prstGeom>
          <a:solidFill>
            <a:schemeClr val="bg2">
              <a:lumMod val="40000"/>
              <a:lumOff val="60000"/>
            </a:schemeClr>
          </a:solidFill>
          <a:ln w="9525">
            <a:solidFill>
              <a:srgbClr val="00B0F0"/>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dirty="0">
              <a:latin typeface="Arial" charset="0"/>
              <a:ea typeface="Microsoft YaHei" charset="0"/>
              <a:cs typeface="Microsoft YaHei" charset="0"/>
            </a:endParaRPr>
          </a:p>
        </p:txBody>
      </p:sp>
      <p:sp>
        <p:nvSpPr>
          <p:cNvPr id="50181" name="Text Box 1">
            <a:extLst>
              <a:ext uri="{FF2B5EF4-FFF2-40B4-BE49-F238E27FC236}">
                <a16:creationId xmlns:a16="http://schemas.microsoft.com/office/drawing/2014/main" id="{DE3CD99A-85F4-4EC1-A382-06E6BFB717E5}"/>
              </a:ext>
            </a:extLst>
          </p:cNvPr>
          <p:cNvSpPr txBox="1">
            <a:spLocks noChangeArrowheads="1"/>
          </p:cNvSpPr>
          <p:nvPr/>
        </p:nvSpPr>
        <p:spPr bwMode="auto">
          <a:xfrm>
            <a:off x="909638" y="981075"/>
            <a:ext cx="8001000"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spcBef>
                <a:spcPts val="600"/>
              </a:spcBef>
              <a:buSzPct val="75000"/>
            </a:pPr>
            <a:r>
              <a:rPr lang="de-DE" altLang="de-DE" sz="2800" b="1">
                <a:solidFill>
                  <a:srgbClr val="002060"/>
                </a:solidFill>
                <a:latin typeface="Calibri" panose="020F0502020204030204" pitchFamily="34" charset="0"/>
                <a:cs typeface="Calibri" panose="020F0502020204030204" pitchFamily="34" charset="0"/>
              </a:rPr>
              <a:t>Kategorisierung von Siegeln</a:t>
            </a:r>
          </a:p>
        </p:txBody>
      </p:sp>
      <p:sp>
        <p:nvSpPr>
          <p:cNvPr id="50182" name="Text Box 5">
            <a:extLst>
              <a:ext uri="{FF2B5EF4-FFF2-40B4-BE49-F238E27FC236}">
                <a16:creationId xmlns:a16="http://schemas.microsoft.com/office/drawing/2014/main" id="{083665A4-0C30-4AE9-AC94-2EA0D1BC666B}"/>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19</a:t>
            </a:r>
            <a:endParaRPr lang="de-DE" altLang="de-DE" sz="2600" b="1">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
        <p:nvSpPr>
          <p:cNvPr id="36" name="AutoShape 16">
            <a:extLst>
              <a:ext uri="{FF2B5EF4-FFF2-40B4-BE49-F238E27FC236}">
                <a16:creationId xmlns:a16="http://schemas.microsoft.com/office/drawing/2014/main" id="{33D5A588-8763-4508-9F41-0F010B0755A9}"/>
              </a:ext>
            </a:extLst>
          </p:cNvPr>
          <p:cNvSpPr>
            <a:spLocks noChangeArrowheads="1"/>
          </p:cNvSpPr>
          <p:nvPr/>
        </p:nvSpPr>
        <p:spPr bwMode="auto">
          <a:xfrm>
            <a:off x="4572000" y="1930400"/>
            <a:ext cx="3789363" cy="982663"/>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a:latin typeface="Arial" charset="0"/>
              <a:ea typeface="Microsoft YaHei" charset="0"/>
              <a:cs typeface="Microsoft YaHei" charset="0"/>
            </a:endParaRPr>
          </a:p>
        </p:txBody>
      </p:sp>
      <p:sp>
        <p:nvSpPr>
          <p:cNvPr id="37" name="AutoShape 20">
            <a:extLst>
              <a:ext uri="{FF2B5EF4-FFF2-40B4-BE49-F238E27FC236}">
                <a16:creationId xmlns:a16="http://schemas.microsoft.com/office/drawing/2014/main" id="{5A0C3C9B-6E55-41EC-AFB2-48F63711D861}"/>
              </a:ext>
            </a:extLst>
          </p:cNvPr>
          <p:cNvSpPr>
            <a:spLocks noChangeArrowheads="1"/>
          </p:cNvSpPr>
          <p:nvPr/>
        </p:nvSpPr>
        <p:spPr bwMode="auto">
          <a:xfrm>
            <a:off x="4572000" y="3081338"/>
            <a:ext cx="3789363" cy="1008062"/>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a:latin typeface="Arial" charset="0"/>
              <a:ea typeface="Microsoft YaHei" charset="0"/>
              <a:cs typeface="Microsoft YaHei" charset="0"/>
            </a:endParaRPr>
          </a:p>
        </p:txBody>
      </p:sp>
      <p:sp>
        <p:nvSpPr>
          <p:cNvPr id="38" name="AutoShape 21">
            <a:extLst>
              <a:ext uri="{FF2B5EF4-FFF2-40B4-BE49-F238E27FC236}">
                <a16:creationId xmlns:a16="http://schemas.microsoft.com/office/drawing/2014/main" id="{CC06C45B-1999-451C-B19C-DC4F6B66D6FD}"/>
              </a:ext>
            </a:extLst>
          </p:cNvPr>
          <p:cNvSpPr>
            <a:spLocks noChangeArrowheads="1"/>
          </p:cNvSpPr>
          <p:nvPr/>
        </p:nvSpPr>
        <p:spPr bwMode="auto">
          <a:xfrm>
            <a:off x="4572000" y="4248150"/>
            <a:ext cx="3789363" cy="1008063"/>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a:latin typeface="Arial" charset="0"/>
              <a:ea typeface="Microsoft YaHei" charset="0"/>
              <a:cs typeface="Microsoft YaHei" charset="0"/>
            </a:endParaRPr>
          </a:p>
        </p:txBody>
      </p:sp>
      <p:sp>
        <p:nvSpPr>
          <p:cNvPr id="39" name="AutoShape 22">
            <a:extLst>
              <a:ext uri="{FF2B5EF4-FFF2-40B4-BE49-F238E27FC236}">
                <a16:creationId xmlns:a16="http://schemas.microsoft.com/office/drawing/2014/main" id="{9E25BABE-F094-4BEA-86E5-B045FE023C7D}"/>
              </a:ext>
            </a:extLst>
          </p:cNvPr>
          <p:cNvSpPr>
            <a:spLocks noChangeArrowheads="1"/>
          </p:cNvSpPr>
          <p:nvPr/>
        </p:nvSpPr>
        <p:spPr bwMode="auto">
          <a:xfrm>
            <a:off x="4572000" y="5386388"/>
            <a:ext cx="3789363" cy="1008062"/>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a:latin typeface="Arial" charset="0"/>
              <a:ea typeface="Microsoft YaHei" charset="0"/>
              <a:cs typeface="Microsoft YaHei" charset="0"/>
            </a:endParaRPr>
          </a:p>
        </p:txBody>
      </p:sp>
      <p:sp>
        <p:nvSpPr>
          <p:cNvPr id="50187" name="Text Box 24">
            <a:extLst>
              <a:ext uri="{FF2B5EF4-FFF2-40B4-BE49-F238E27FC236}">
                <a16:creationId xmlns:a16="http://schemas.microsoft.com/office/drawing/2014/main" id="{712C31C4-EB5C-4B5A-BE07-CBB5AECF3016}"/>
              </a:ext>
            </a:extLst>
          </p:cNvPr>
          <p:cNvSpPr txBox="1">
            <a:spLocks noChangeArrowheads="1"/>
          </p:cNvSpPr>
          <p:nvPr/>
        </p:nvSpPr>
        <p:spPr bwMode="auto">
          <a:xfrm>
            <a:off x="1733550" y="3409950"/>
            <a:ext cx="2930525" cy="35083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b="1">
                <a:solidFill>
                  <a:srgbClr val="002060"/>
                </a:solidFill>
                <a:latin typeface="Calibri" panose="020F0502020204030204" pitchFamily="34" charset="0"/>
                <a:cs typeface="Calibri" panose="020F0502020204030204" pitchFamily="34" charset="0"/>
              </a:rPr>
              <a:t>Was ist der Schwerpunkt?</a:t>
            </a:r>
          </a:p>
        </p:txBody>
      </p:sp>
      <p:sp>
        <p:nvSpPr>
          <p:cNvPr id="50188" name="Text Box 25">
            <a:extLst>
              <a:ext uri="{FF2B5EF4-FFF2-40B4-BE49-F238E27FC236}">
                <a16:creationId xmlns:a16="http://schemas.microsoft.com/office/drawing/2014/main" id="{7859112E-B48A-4B75-90F3-2EF883A56BA5}"/>
              </a:ext>
            </a:extLst>
          </p:cNvPr>
          <p:cNvSpPr txBox="1">
            <a:spLocks noChangeArrowheads="1"/>
          </p:cNvSpPr>
          <p:nvPr/>
        </p:nvSpPr>
        <p:spPr bwMode="auto">
          <a:xfrm>
            <a:off x="1733550" y="4316413"/>
            <a:ext cx="2651125" cy="865187"/>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eaLnBrk="1">
              <a:lnSpc>
                <a:spcPct val="93000"/>
              </a:lnSpc>
              <a:spcBef>
                <a:spcPct val="50000"/>
              </a:spcBef>
              <a:buClr>
                <a:srgbClr val="000000"/>
              </a:buClr>
              <a:buSzPct val="100000"/>
              <a:buFont typeface="Times New Roman" panose="02020603050405020304" pitchFamily="18" charset="0"/>
              <a:buNone/>
            </a:pPr>
            <a:r>
              <a:rPr lang="de-DE" altLang="de-DE" b="1">
                <a:solidFill>
                  <a:srgbClr val="002060"/>
                </a:solidFill>
                <a:latin typeface="Calibri" panose="020F0502020204030204" pitchFamily="34" charset="0"/>
                <a:cs typeface="Calibri" panose="020F0502020204030204" pitchFamily="34" charset="0"/>
              </a:rPr>
              <a:t>Um welchen Schritt der textilen Kette handelt es sich?</a:t>
            </a:r>
          </a:p>
        </p:txBody>
      </p:sp>
      <p:sp>
        <p:nvSpPr>
          <p:cNvPr id="50189" name="Text Box 26">
            <a:extLst>
              <a:ext uri="{FF2B5EF4-FFF2-40B4-BE49-F238E27FC236}">
                <a16:creationId xmlns:a16="http://schemas.microsoft.com/office/drawing/2014/main" id="{82184638-D13F-4160-9528-F54DCC461A02}"/>
              </a:ext>
            </a:extLst>
          </p:cNvPr>
          <p:cNvSpPr txBox="1">
            <a:spLocks noChangeArrowheads="1"/>
          </p:cNvSpPr>
          <p:nvPr/>
        </p:nvSpPr>
        <p:spPr bwMode="auto">
          <a:xfrm>
            <a:off x="1885950" y="5700713"/>
            <a:ext cx="3522663" cy="3794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000" b="1">
                <a:solidFill>
                  <a:srgbClr val="002060"/>
                </a:solidFill>
                <a:latin typeface="Calibri" panose="020F0502020204030204" pitchFamily="34" charset="0"/>
                <a:cs typeface="Calibri" panose="020F0502020204030204" pitchFamily="34" charset="0"/>
              </a:rPr>
              <a:t>Was wird zertifiziert?</a:t>
            </a:r>
          </a:p>
        </p:txBody>
      </p:sp>
      <p:sp>
        <p:nvSpPr>
          <p:cNvPr id="50190" name="Text Box 30">
            <a:extLst>
              <a:ext uri="{FF2B5EF4-FFF2-40B4-BE49-F238E27FC236}">
                <a16:creationId xmlns:a16="http://schemas.microsoft.com/office/drawing/2014/main" id="{8F67D73E-8F4C-4358-BFC8-3F28F4B4E74E}"/>
              </a:ext>
            </a:extLst>
          </p:cNvPr>
          <p:cNvSpPr txBox="1">
            <a:spLocks noChangeArrowheads="1"/>
          </p:cNvSpPr>
          <p:nvPr/>
        </p:nvSpPr>
        <p:spPr bwMode="auto">
          <a:xfrm>
            <a:off x="4787900" y="1963738"/>
            <a:ext cx="504190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Hersteller </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Verbände/Organisationen</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Staaten/Staatengemeinschaften</a:t>
            </a:r>
          </a:p>
        </p:txBody>
      </p:sp>
      <p:sp>
        <p:nvSpPr>
          <p:cNvPr id="50191" name="Text Box 31">
            <a:extLst>
              <a:ext uri="{FF2B5EF4-FFF2-40B4-BE49-F238E27FC236}">
                <a16:creationId xmlns:a16="http://schemas.microsoft.com/office/drawing/2014/main" id="{AC533B3F-51FD-44DD-8163-CB852131A0ED}"/>
              </a:ext>
            </a:extLst>
          </p:cNvPr>
          <p:cNvSpPr txBox="1">
            <a:spLocks noChangeArrowheads="1"/>
          </p:cNvSpPr>
          <p:nvPr/>
        </p:nvSpPr>
        <p:spPr bwMode="auto">
          <a:xfrm>
            <a:off x="4787900" y="3048000"/>
            <a:ext cx="4824413"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Umwelt</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Gesundheit</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Sozialverträglichkeit</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Fairer Handel</a:t>
            </a:r>
          </a:p>
        </p:txBody>
      </p:sp>
      <p:sp>
        <p:nvSpPr>
          <p:cNvPr id="50192" name="Text Box 32">
            <a:extLst>
              <a:ext uri="{FF2B5EF4-FFF2-40B4-BE49-F238E27FC236}">
                <a16:creationId xmlns:a16="http://schemas.microsoft.com/office/drawing/2014/main" id="{049390CF-FE71-4CB6-A5DF-5F093A60AB2F}"/>
              </a:ext>
            </a:extLst>
          </p:cNvPr>
          <p:cNvSpPr txBox="1">
            <a:spLocks noChangeArrowheads="1"/>
          </p:cNvSpPr>
          <p:nvPr/>
        </p:nvSpPr>
        <p:spPr bwMode="auto">
          <a:xfrm>
            <a:off x="4787900" y="4198938"/>
            <a:ext cx="453707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Anbau</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Produktionsprozess</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Produkt</a:t>
            </a:r>
            <a:br>
              <a:rPr lang="de-DE" altLang="de-DE">
                <a:latin typeface="Calibri" panose="020F0502020204030204" pitchFamily="34" charset="0"/>
                <a:cs typeface="Calibri" panose="020F0502020204030204" pitchFamily="34" charset="0"/>
              </a:rPr>
            </a:br>
            <a:r>
              <a:rPr lang="de-DE" altLang="de-DE">
                <a:latin typeface="Calibri" panose="020F0502020204030204" pitchFamily="34" charset="0"/>
                <a:cs typeface="Calibri" panose="020F0502020204030204" pitchFamily="34" charset="0"/>
              </a:rPr>
              <a:t>Entsorgung</a:t>
            </a:r>
          </a:p>
        </p:txBody>
      </p:sp>
      <p:sp>
        <p:nvSpPr>
          <p:cNvPr id="50193" name="Text Box 33">
            <a:extLst>
              <a:ext uri="{FF2B5EF4-FFF2-40B4-BE49-F238E27FC236}">
                <a16:creationId xmlns:a16="http://schemas.microsoft.com/office/drawing/2014/main" id="{C481660A-CFB7-46D1-BC9B-0BCBF0F7D525}"/>
              </a:ext>
            </a:extLst>
          </p:cNvPr>
          <p:cNvSpPr txBox="1">
            <a:spLocks noChangeArrowheads="1"/>
          </p:cNvSpPr>
          <p:nvPr/>
        </p:nvSpPr>
        <p:spPr bwMode="auto">
          <a:xfrm>
            <a:off x="4787900" y="5416550"/>
            <a:ext cx="4537075"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Produkt</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Produzierende Fabrik</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Herstellerunternehmen</a:t>
            </a:r>
          </a:p>
        </p:txBody>
      </p:sp>
      <p:sp>
        <p:nvSpPr>
          <p:cNvPr id="48" name="AutoShape 16">
            <a:extLst>
              <a:ext uri="{FF2B5EF4-FFF2-40B4-BE49-F238E27FC236}">
                <a16:creationId xmlns:a16="http://schemas.microsoft.com/office/drawing/2014/main" id="{DDFD639E-9461-4DDE-A70A-A7B6334A63C4}"/>
              </a:ext>
            </a:extLst>
          </p:cNvPr>
          <p:cNvSpPr>
            <a:spLocks noChangeArrowheads="1"/>
          </p:cNvSpPr>
          <p:nvPr/>
        </p:nvSpPr>
        <p:spPr bwMode="auto">
          <a:xfrm>
            <a:off x="1674813" y="1930400"/>
            <a:ext cx="2767012" cy="985838"/>
          </a:xfrm>
          <a:prstGeom prst="roundRect">
            <a:avLst>
              <a:gd name="adj" fmla="val 16667"/>
            </a:avLst>
          </a:prstGeom>
          <a:solidFill>
            <a:schemeClr val="bg2">
              <a:lumMod val="40000"/>
              <a:lumOff val="60000"/>
            </a:schemeClr>
          </a:solidFill>
          <a:ln w="9525">
            <a:solidFill>
              <a:schemeClr val="bg2">
                <a:lumMod val="40000"/>
                <a:lumOff val="60000"/>
              </a:schemeClr>
            </a:solidFill>
            <a:round/>
            <a:headEnd/>
            <a:tailEnd/>
          </a:ln>
          <a:effectLst/>
        </p:spPr>
        <p:txBody>
          <a:bodyPr wrap="none" anchor="ctr"/>
          <a:lstStyle/>
          <a:p>
            <a:pPr eaLnBrk="1">
              <a:lnSpc>
                <a:spcPct val="93000"/>
              </a:lnSpc>
              <a:buClr>
                <a:srgbClr val="000000"/>
              </a:buClr>
              <a:buSzPct val="100000"/>
              <a:buFont typeface="Times New Roman" charset="0"/>
              <a:buNone/>
              <a:defRPr/>
            </a:pPr>
            <a:endParaRPr lang="de-DE" dirty="0">
              <a:latin typeface="Arial" charset="0"/>
              <a:ea typeface="Microsoft YaHei" charset="0"/>
              <a:cs typeface="Microsoft YaHei" charset="0"/>
            </a:endParaRPr>
          </a:p>
        </p:txBody>
      </p:sp>
      <p:sp>
        <p:nvSpPr>
          <p:cNvPr id="50195" name="Text Box 23">
            <a:extLst>
              <a:ext uri="{FF2B5EF4-FFF2-40B4-BE49-F238E27FC236}">
                <a16:creationId xmlns:a16="http://schemas.microsoft.com/office/drawing/2014/main" id="{1D1BBC61-5B7E-45D5-BD6E-4022DC1841F5}"/>
              </a:ext>
            </a:extLst>
          </p:cNvPr>
          <p:cNvSpPr txBox="1">
            <a:spLocks noChangeArrowheads="1"/>
          </p:cNvSpPr>
          <p:nvPr/>
        </p:nvSpPr>
        <p:spPr bwMode="auto">
          <a:xfrm>
            <a:off x="1916113" y="2255838"/>
            <a:ext cx="2930525" cy="37941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000" b="1">
                <a:solidFill>
                  <a:srgbClr val="002060"/>
                </a:solidFill>
                <a:latin typeface="Calibri" panose="020F0502020204030204" pitchFamily="34" charset="0"/>
                <a:cs typeface="Calibri" panose="020F0502020204030204" pitchFamily="34" charset="0"/>
              </a:rPr>
              <a:t>Wer hat‘s erfunden?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7">
            <a:extLst>
              <a:ext uri="{FF2B5EF4-FFF2-40B4-BE49-F238E27FC236}">
                <a16:creationId xmlns:a16="http://schemas.microsoft.com/office/drawing/2014/main" id="{98947F29-DCCE-4537-9F19-E9E254C334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025" y="2017713"/>
            <a:ext cx="1990725" cy="418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hteck 1">
            <a:extLst>
              <a:ext uri="{FF2B5EF4-FFF2-40B4-BE49-F238E27FC236}">
                <a16:creationId xmlns:a16="http://schemas.microsoft.com/office/drawing/2014/main" id="{171B38CE-E7E4-49D4-B8A4-4958CB445297}"/>
              </a:ext>
            </a:extLst>
          </p:cNvPr>
          <p:cNvSpPr>
            <a:spLocks noChangeArrowheads="1"/>
          </p:cNvSpPr>
          <p:nvPr/>
        </p:nvSpPr>
        <p:spPr bwMode="auto">
          <a:xfrm>
            <a:off x="22860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buSzPct val="100000"/>
            </a:pPr>
            <a:r>
              <a:rPr lang="de-DE" altLang="de-DE" sz="2000" b="1">
                <a:solidFill>
                  <a:srgbClr val="FFFFFF"/>
                </a:solidFill>
                <a:latin typeface="Calibri" panose="020F0502020204030204" pitchFamily="34" charset="0"/>
                <a:cs typeface="Calibri" panose="020F0502020204030204" pitchFamily="34" charset="0"/>
              </a:rPr>
              <a:t>2</a:t>
            </a:r>
            <a:endParaRPr lang="de-DE" altLang="de-DE" b="1">
              <a:solidFill>
                <a:srgbClr val="FFFFFF"/>
              </a:solidFill>
              <a:latin typeface="Calibri" panose="020F0502020204030204" pitchFamily="34" charset="0"/>
              <a:cs typeface="Calibri" panose="020F0502020204030204" pitchFamily="34" charset="0"/>
            </a:endParaRPr>
          </a:p>
        </p:txBody>
      </p:sp>
      <p:sp>
        <p:nvSpPr>
          <p:cNvPr id="2" name="Textfeld 1">
            <a:extLst>
              <a:ext uri="{FF2B5EF4-FFF2-40B4-BE49-F238E27FC236}">
                <a16:creationId xmlns:a16="http://schemas.microsoft.com/office/drawing/2014/main" id="{E74BA988-2C73-4C57-9D02-DCE6D9332425}"/>
              </a:ext>
            </a:extLst>
          </p:cNvPr>
          <p:cNvSpPr txBox="1"/>
          <p:nvPr/>
        </p:nvSpPr>
        <p:spPr>
          <a:xfrm>
            <a:off x="1119188" y="2052638"/>
            <a:ext cx="6264275" cy="4975225"/>
          </a:xfrm>
          <a:prstGeom prst="rect">
            <a:avLst/>
          </a:prstGeom>
          <a:noFill/>
        </p:spPr>
        <p:txBody>
          <a:bodyPr>
            <a:spAutoFit/>
          </a:bodyPr>
          <a:lstStyle/>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1. Politisches Engagement:</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in der Kampagne für Saubere Kleidung (CCC)</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im Bündnis für Nachhaltige Textilien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Mitarbeit beim </a:t>
            </a:r>
            <a:r>
              <a:rPr lang="de-DE" sz="1600" dirty="0" err="1">
                <a:solidFill>
                  <a:srgbClr val="002060"/>
                </a:solidFill>
                <a:latin typeface="Calibri" panose="020F0502020204030204" pitchFamily="34" charset="0"/>
                <a:cs typeface="Calibri" panose="020F0502020204030204" pitchFamily="34" charset="0"/>
              </a:rPr>
              <a:t>CorA</a:t>
            </a:r>
            <a:r>
              <a:rPr lang="de-DE" sz="1600" dirty="0">
                <a:solidFill>
                  <a:srgbClr val="002060"/>
                </a:solidFill>
                <a:latin typeface="Calibri" panose="020F0502020204030204" pitchFamily="34" charset="0"/>
                <a:cs typeface="Calibri" panose="020F0502020204030204" pitchFamily="34" charset="0"/>
              </a:rPr>
              <a:t>-Netzwerk </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Einsatz gegen moderne Sklaverei in Spinnereien in Indien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Kampagnen #</a:t>
            </a:r>
            <a:r>
              <a:rPr lang="de-DE" sz="1600" dirty="0" err="1">
                <a:solidFill>
                  <a:srgbClr val="002060"/>
                </a:solidFill>
                <a:latin typeface="Calibri" panose="020F0502020204030204" pitchFamily="34" charset="0"/>
                <a:cs typeface="Calibri" panose="020F0502020204030204" pitchFamily="34" charset="0"/>
              </a:rPr>
              <a:t>GegenGewalt</a:t>
            </a:r>
            <a:r>
              <a:rPr lang="de-DE" sz="1600" dirty="0">
                <a:solidFill>
                  <a:srgbClr val="002060"/>
                </a:solidFill>
                <a:latin typeface="Calibri" panose="020F0502020204030204" pitchFamily="34" charset="0"/>
                <a:cs typeface="Calibri" panose="020F0502020204030204" pitchFamily="34" charset="0"/>
              </a:rPr>
              <a:t> an Textilarbeiterinnen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Kampagne #Wer passt auf? Mütter und Kinder in Fabriken</a:t>
            </a:r>
          </a:p>
          <a:p>
            <a:pPr marL="285750" indent="-28575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Engagement in Köln und Bonn (</a:t>
            </a:r>
            <a:r>
              <a:rPr lang="de-DE" sz="1600" dirty="0" err="1">
                <a:solidFill>
                  <a:srgbClr val="002060"/>
                </a:solidFill>
                <a:latin typeface="Calibri" panose="020F0502020204030204" pitchFamily="34" charset="0"/>
                <a:cs typeface="Calibri" panose="020F0502020204030204" pitchFamily="34" charset="0"/>
              </a:rPr>
              <a:t>FairQuatschen</a:t>
            </a:r>
            <a:r>
              <a:rPr lang="de-DE" sz="1600" dirty="0">
                <a:solidFill>
                  <a:srgbClr val="002060"/>
                </a:solidFill>
                <a:latin typeface="Calibri" panose="020F0502020204030204" pitchFamily="34" charset="0"/>
                <a:cs typeface="Calibri" panose="020F0502020204030204" pitchFamily="34" charset="0"/>
              </a:rPr>
              <a:t>)</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2. Bildungs- und Beratungsprojekte:</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Bildungsarbeit an Hochschulen und Schulen</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faire öffentliche Beschaffung von Berufsbekleidung</a:t>
            </a:r>
          </a:p>
          <a:p>
            <a:pPr marL="285750" indent="-285750" defTabSz="407442" eaLnBrk="1">
              <a:lnSpc>
                <a:spcPct val="93000"/>
              </a:lnSpc>
              <a:spcAft>
                <a:spcPts val="522"/>
              </a:spcAft>
              <a:buSzPct val="100000"/>
              <a:buFont typeface="Arial" panose="020B0604020202020204" pitchFamily="34" charset="0"/>
              <a:buChar char="•"/>
              <a:defRPr/>
            </a:pPr>
            <a:r>
              <a:rPr lang="de-DE" sz="1600" dirty="0" err="1">
                <a:solidFill>
                  <a:srgbClr val="002060"/>
                </a:solidFill>
                <a:latin typeface="Calibri" panose="020F0502020204030204" pitchFamily="34" charset="0"/>
                <a:cs typeface="Calibri" panose="020F0502020204030204" pitchFamily="34" charset="0"/>
              </a:rPr>
              <a:t>Verbraucher_innentipps</a:t>
            </a:r>
            <a:r>
              <a:rPr lang="de-DE" sz="1600" dirty="0">
                <a:solidFill>
                  <a:srgbClr val="002060"/>
                </a:solidFill>
                <a:latin typeface="Calibri" panose="020F0502020204030204" pitchFamily="34" charset="0"/>
                <a:cs typeface="Calibri" panose="020F0502020204030204" pitchFamily="34" charset="0"/>
              </a:rPr>
              <a:t> zu öko-fairer Mode</a:t>
            </a: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a:p>
            <a:pPr defTabSz="407442" eaLnBrk="1">
              <a:lnSpc>
                <a:spcPct val="93000"/>
              </a:lnSpc>
              <a:spcAft>
                <a:spcPts val="522"/>
              </a:spcAft>
              <a:buSzPct val="100000"/>
              <a:defRPr/>
            </a:pPr>
            <a:r>
              <a:rPr lang="de-DE" altLang="de-DE" sz="1600" b="1" dirty="0">
                <a:solidFill>
                  <a:srgbClr val="002060"/>
                </a:solidFill>
                <a:latin typeface="Calibri" panose="020F0502020204030204" pitchFamily="34" charset="0"/>
                <a:cs typeface="Calibri" panose="020F0502020204030204" pitchFamily="34" charset="0"/>
              </a:rPr>
              <a:t>3. Solidaritätsfonds: </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Unterstützung von </a:t>
            </a:r>
            <a:r>
              <a:rPr lang="de-DE" sz="1600" dirty="0" err="1">
                <a:solidFill>
                  <a:srgbClr val="002060"/>
                </a:solidFill>
                <a:latin typeface="Calibri" panose="020F0502020204030204" pitchFamily="34" charset="0"/>
                <a:cs typeface="Calibri" panose="020F0502020204030204" pitchFamily="34" charset="0"/>
              </a:rPr>
              <a:t>Arbeiter_innen</a:t>
            </a:r>
            <a:r>
              <a:rPr lang="de-DE" sz="1600" dirty="0">
                <a:solidFill>
                  <a:srgbClr val="002060"/>
                </a:solidFill>
                <a:latin typeface="Calibri" panose="020F0502020204030204" pitchFamily="34" charset="0"/>
                <a:cs typeface="Calibri" panose="020F0502020204030204" pitchFamily="34" charset="0"/>
              </a:rPr>
              <a:t> in Indien und Bangladesch</a:t>
            </a:r>
          </a:p>
          <a:p>
            <a:pPr marL="285750" indent="-285750" defTabSz="407442" eaLnBrk="1">
              <a:lnSpc>
                <a:spcPct val="93000"/>
              </a:lnSpc>
              <a:spcAft>
                <a:spcPts val="522"/>
              </a:spcAft>
              <a:buSzPct val="100000"/>
              <a:buFont typeface="Arial" panose="020B0604020202020204" pitchFamily="34" charset="0"/>
              <a:buChar char="•"/>
              <a:defRPr/>
            </a:pPr>
            <a:r>
              <a:rPr lang="de-DE" sz="1600" dirty="0">
                <a:solidFill>
                  <a:srgbClr val="002060"/>
                </a:solidFill>
                <a:latin typeface="Calibri" panose="020F0502020204030204" pitchFamily="34" charset="0"/>
                <a:cs typeface="Calibri" panose="020F0502020204030204" pitchFamily="34" charset="0"/>
              </a:rPr>
              <a:t>Finanzierung von Rechtsbeistand und Beratung</a:t>
            </a:r>
            <a:endParaRPr lang="de-DE" altLang="de-DE" sz="1600" dirty="0">
              <a:solidFill>
                <a:srgbClr val="002060"/>
              </a:solidFill>
              <a:latin typeface="Calibri" panose="020F0502020204030204" pitchFamily="34" charset="0"/>
              <a:cs typeface="Calibri" panose="020F0502020204030204" pitchFamily="34" charset="0"/>
            </a:endParaRPr>
          </a:p>
          <a:p>
            <a:pPr marL="2880" defTabSz="407442" eaLnBrk="1">
              <a:lnSpc>
                <a:spcPct val="93000"/>
              </a:lnSpc>
              <a:spcAft>
                <a:spcPts val="522"/>
              </a:spcAft>
              <a:buClr>
                <a:srgbClr val="000000"/>
              </a:buClr>
              <a:buSzPct val="45000"/>
              <a:defRPr/>
            </a:pPr>
            <a:endParaRPr lang="de-DE" altLang="de-DE" sz="1600" dirty="0">
              <a:solidFill>
                <a:srgbClr val="002060"/>
              </a:solidFill>
              <a:latin typeface="Calibri" panose="020F0502020204030204" pitchFamily="34" charset="0"/>
              <a:cs typeface="Calibri" panose="020F0502020204030204" pitchFamily="34" charset="0"/>
            </a:endParaRPr>
          </a:p>
        </p:txBody>
      </p:sp>
      <p:sp>
        <p:nvSpPr>
          <p:cNvPr id="15365" name="Rechteck 3">
            <a:extLst>
              <a:ext uri="{FF2B5EF4-FFF2-40B4-BE49-F238E27FC236}">
                <a16:creationId xmlns:a16="http://schemas.microsoft.com/office/drawing/2014/main" id="{2D13E4AD-E6D8-4F03-A582-DBBE294DEEAA}"/>
              </a:ext>
            </a:extLst>
          </p:cNvPr>
          <p:cNvSpPr>
            <a:spLocks noChangeArrowheads="1"/>
          </p:cNvSpPr>
          <p:nvPr/>
        </p:nvSpPr>
        <p:spPr bwMode="auto">
          <a:xfrm>
            <a:off x="1119188" y="1093788"/>
            <a:ext cx="8024812" cy="97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0000"/>
              </a:lnSpc>
              <a:buSzPct val="100000"/>
            </a:pPr>
            <a:r>
              <a:rPr lang="de-DE" altLang="de-DE" sz="2000" b="1">
                <a:solidFill>
                  <a:srgbClr val="003366"/>
                </a:solidFill>
                <a:latin typeface="Calibri" panose="020F0502020204030204" pitchFamily="34" charset="0"/>
                <a:cs typeface="Calibri" panose="020F0502020204030204" pitchFamily="34" charset="0"/>
              </a:rPr>
              <a:t>Unser Ziel: </a:t>
            </a:r>
            <a:r>
              <a:rPr lang="de-DE" altLang="de-DE" sz="2000">
                <a:solidFill>
                  <a:srgbClr val="003366"/>
                </a:solidFill>
                <a:latin typeface="Calibri" panose="020F0502020204030204" pitchFamily="34" charset="0"/>
                <a:cs typeface="Calibri" panose="020F0502020204030204" pitchFamily="34" charset="0"/>
              </a:rPr>
              <a:t>menschenwürdige, sichere Arbeitsbedingungen für Frauen und Mädchen in der globalen Textilindustrie</a:t>
            </a:r>
          </a:p>
          <a:p>
            <a:pPr algn="ctr" eaLnBrk="1" hangingPunct="1">
              <a:lnSpc>
                <a:spcPct val="90000"/>
              </a:lnSpc>
              <a:buSzPct val="100000"/>
            </a:pPr>
            <a:endParaRPr lang="de-DE" altLang="de-DE" b="1">
              <a:solidFill>
                <a:srgbClr val="003366"/>
              </a:solidFill>
              <a:latin typeface="Calibri" panose="020F0502020204030204" pitchFamily="34" charset="0"/>
              <a:cs typeface="Calibri" panose="020F0502020204030204" pitchFamily="34"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1">
            <a:extLst>
              <a:ext uri="{FF2B5EF4-FFF2-40B4-BE49-F238E27FC236}">
                <a16:creationId xmlns:a16="http://schemas.microsoft.com/office/drawing/2014/main" id="{3FAE7AF2-65D8-4F6F-B094-07ECA7B20B06}"/>
              </a:ext>
            </a:extLst>
          </p:cNvPr>
          <p:cNvSpPr>
            <a:spLocks noChangeArrowheads="1"/>
          </p:cNvSpPr>
          <p:nvPr/>
        </p:nvSpPr>
        <p:spPr bwMode="auto">
          <a:xfrm>
            <a:off x="871538" y="968375"/>
            <a:ext cx="8001000" cy="635000"/>
          </a:xfrm>
          <a:prstGeom prst="rect">
            <a:avLst/>
          </a:prstGeom>
          <a:noFill/>
          <a:ln>
            <a:noFill/>
          </a:ln>
          <a:effectLst/>
        </p:spPr>
        <p:txBody>
          <a:bodyPr lIns="90000" tIns="45000" rIns="90000" bIns="45000" anchor="b"/>
          <a:lstStyle/>
          <a:p>
            <a:pPr algn="ctr">
              <a:defRPr/>
            </a:pPr>
            <a:r>
              <a:rPr lang="de-DE" sz="2800" b="1" spc="-1" dirty="0">
                <a:solidFill>
                  <a:srgbClr val="003366"/>
                </a:solidFill>
                <a:uFill>
                  <a:solidFill>
                    <a:srgbClr val="FFFFFF"/>
                  </a:solidFill>
                </a:uFill>
                <a:latin typeface="Calibri" panose="020F0502020204030204" pitchFamily="34" charset="0"/>
                <a:ea typeface="MS PGothic"/>
                <a:cs typeface="Calibri" panose="020F0502020204030204" pitchFamily="34" charset="0"/>
              </a:rPr>
              <a:t>Beurteilung von Siegeln und Standards</a:t>
            </a:r>
          </a:p>
        </p:txBody>
      </p:sp>
      <p:sp>
        <p:nvSpPr>
          <p:cNvPr id="52227" name="Rectangle 4">
            <a:extLst>
              <a:ext uri="{FF2B5EF4-FFF2-40B4-BE49-F238E27FC236}">
                <a16:creationId xmlns:a16="http://schemas.microsoft.com/office/drawing/2014/main" id="{74379972-F58E-4E2A-850D-6F6C6306019D}"/>
              </a:ext>
            </a:extLst>
          </p:cNvPr>
          <p:cNvSpPr>
            <a:spLocks noChangeArrowheads="1"/>
          </p:cNvSpPr>
          <p:nvPr/>
        </p:nvSpPr>
        <p:spPr bwMode="auto">
          <a:xfrm>
            <a:off x="84138" y="6462713"/>
            <a:ext cx="8874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a:lnSpc>
                <a:spcPct val="93000"/>
              </a:lnSpc>
              <a:buClr>
                <a:srgbClr val="000000"/>
              </a:buClr>
              <a:buSzPct val="100000"/>
              <a:buFont typeface="Times New Roman" panose="02020603050405020304" pitchFamily="18" charset="0"/>
              <a:buNone/>
            </a:pPr>
            <a:endParaRPr lang="de-DE" altLang="de-DE"/>
          </a:p>
        </p:txBody>
      </p:sp>
      <p:sp>
        <p:nvSpPr>
          <p:cNvPr id="52228" name="Rectangle 5">
            <a:extLst>
              <a:ext uri="{FF2B5EF4-FFF2-40B4-BE49-F238E27FC236}">
                <a16:creationId xmlns:a16="http://schemas.microsoft.com/office/drawing/2014/main" id="{F45E597C-208A-4A92-B3B7-8F0A9F3D1A4A}"/>
              </a:ext>
            </a:extLst>
          </p:cNvPr>
          <p:cNvSpPr>
            <a:spLocks noChangeArrowheads="1"/>
          </p:cNvSpPr>
          <p:nvPr/>
        </p:nvSpPr>
        <p:spPr bwMode="auto">
          <a:xfrm>
            <a:off x="823913" y="1843088"/>
            <a:ext cx="2665412" cy="1773237"/>
          </a:xfrm>
          <a:prstGeom prst="rect">
            <a:avLst/>
          </a:prstGeom>
          <a:solidFill>
            <a:srgbClr val="D9EACA"/>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2229" name="Rectangle 6">
            <a:extLst>
              <a:ext uri="{FF2B5EF4-FFF2-40B4-BE49-F238E27FC236}">
                <a16:creationId xmlns:a16="http://schemas.microsoft.com/office/drawing/2014/main" id="{D2A6D6AB-4186-4015-A4C8-53101916C492}"/>
              </a:ext>
            </a:extLst>
          </p:cNvPr>
          <p:cNvSpPr>
            <a:spLocks noChangeArrowheads="1"/>
          </p:cNvSpPr>
          <p:nvPr/>
        </p:nvSpPr>
        <p:spPr bwMode="auto">
          <a:xfrm>
            <a:off x="3592513" y="1843088"/>
            <a:ext cx="2749550" cy="1773237"/>
          </a:xfrm>
          <a:prstGeom prst="rect">
            <a:avLst/>
          </a:prstGeom>
          <a:solidFill>
            <a:srgbClr val="CFBB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2230" name="Rectangle 8">
            <a:extLst>
              <a:ext uri="{FF2B5EF4-FFF2-40B4-BE49-F238E27FC236}">
                <a16:creationId xmlns:a16="http://schemas.microsoft.com/office/drawing/2014/main" id="{9F440EB4-CB5A-4E73-8236-92F2C5D92B9A}"/>
              </a:ext>
            </a:extLst>
          </p:cNvPr>
          <p:cNvSpPr>
            <a:spLocks noChangeArrowheads="1"/>
          </p:cNvSpPr>
          <p:nvPr/>
        </p:nvSpPr>
        <p:spPr bwMode="auto">
          <a:xfrm>
            <a:off x="6445250" y="1843088"/>
            <a:ext cx="2663825" cy="1773237"/>
          </a:xfrm>
          <a:prstGeom prst="rect">
            <a:avLst/>
          </a:prstGeom>
          <a:solidFill>
            <a:srgbClr val="FFE8CB"/>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2231" name="Rectangle 10">
            <a:extLst>
              <a:ext uri="{FF2B5EF4-FFF2-40B4-BE49-F238E27FC236}">
                <a16:creationId xmlns:a16="http://schemas.microsoft.com/office/drawing/2014/main" id="{49B74B0F-F0A5-478C-A745-7F6EB9BC5851}"/>
              </a:ext>
            </a:extLst>
          </p:cNvPr>
          <p:cNvSpPr>
            <a:spLocks noChangeArrowheads="1"/>
          </p:cNvSpPr>
          <p:nvPr/>
        </p:nvSpPr>
        <p:spPr bwMode="auto">
          <a:xfrm>
            <a:off x="1966913" y="3743325"/>
            <a:ext cx="2905125" cy="1890713"/>
          </a:xfrm>
          <a:prstGeom prst="rect">
            <a:avLst/>
          </a:prstGeom>
          <a:solidFill>
            <a:srgbClr val="F6C7D9"/>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2232" name="Rectangle 12">
            <a:extLst>
              <a:ext uri="{FF2B5EF4-FFF2-40B4-BE49-F238E27FC236}">
                <a16:creationId xmlns:a16="http://schemas.microsoft.com/office/drawing/2014/main" id="{68EEB517-AD76-4B82-B439-11DCC040CB3D}"/>
              </a:ext>
            </a:extLst>
          </p:cNvPr>
          <p:cNvSpPr>
            <a:spLocks noChangeArrowheads="1"/>
          </p:cNvSpPr>
          <p:nvPr/>
        </p:nvSpPr>
        <p:spPr bwMode="auto">
          <a:xfrm>
            <a:off x="4924425" y="3743325"/>
            <a:ext cx="2905125" cy="1890713"/>
          </a:xfrm>
          <a:prstGeom prst="rect">
            <a:avLst/>
          </a:prstGeom>
          <a:solidFill>
            <a:srgbClr val="C0EDF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Lst>
              <a:defRPr>
                <a:solidFill>
                  <a:schemeClr val="tx1"/>
                </a:solidFill>
                <a:latin typeface="Arial" panose="020B0604020202020204" pitchFamily="34" charset="0"/>
                <a:ea typeface="Microsoft YaHei" panose="020B0503020204020204" pitchFamily="34" charset="-122"/>
              </a:defRPr>
            </a:lvl9pPr>
          </a:lstStyle>
          <a:p>
            <a:pPr algn="ctr" eaLnBrk="1">
              <a:buClr>
                <a:srgbClr val="000000"/>
              </a:buClr>
              <a:buSzPct val="100000"/>
              <a:buFont typeface="Times New Roman" panose="02020603050405020304" pitchFamily="18" charset="0"/>
              <a:buNone/>
            </a:pPr>
            <a:endParaRPr lang="de-DE" altLang="de-DE" sz="2000">
              <a:solidFill>
                <a:srgbClr val="003366"/>
              </a:solidFill>
              <a:ea typeface="MS PGothic" panose="020B0600070205080204" pitchFamily="34" charset="-128"/>
            </a:endParaRPr>
          </a:p>
        </p:txBody>
      </p:sp>
      <p:sp>
        <p:nvSpPr>
          <p:cNvPr id="52233" name="AutoShape 14">
            <a:extLst>
              <a:ext uri="{FF2B5EF4-FFF2-40B4-BE49-F238E27FC236}">
                <a16:creationId xmlns:a16="http://schemas.microsoft.com/office/drawing/2014/main" id="{A07AA028-87FE-4BCD-93C6-68EAEABA98F0}"/>
              </a:ext>
            </a:extLst>
          </p:cNvPr>
          <p:cNvSpPr>
            <a:spLocks noChangeArrowheads="1"/>
          </p:cNvSpPr>
          <p:nvPr/>
        </p:nvSpPr>
        <p:spPr bwMode="auto">
          <a:xfrm>
            <a:off x="1068388" y="5607050"/>
            <a:ext cx="7613650" cy="423863"/>
          </a:xfrm>
          <a:custGeom>
            <a:avLst/>
            <a:gdLst>
              <a:gd name="T0" fmla="*/ 7613650 w 7613650"/>
              <a:gd name="T1" fmla="*/ 211932 h 423863"/>
              <a:gd name="T2" fmla="*/ 3806825 w 7613650"/>
              <a:gd name="T3" fmla="*/ 423863 h 423863"/>
              <a:gd name="T4" fmla="*/ 0 w 7613650"/>
              <a:gd name="T5" fmla="*/ 211932 h 423863"/>
              <a:gd name="T6" fmla="*/ 3806825 w 7613650"/>
              <a:gd name="T7" fmla="*/ 0 h 423863"/>
              <a:gd name="T8" fmla="*/ 0 60000 65536"/>
              <a:gd name="T9" fmla="*/ 5898240 60000 65536"/>
              <a:gd name="T10" fmla="*/ 11796480 60000 65536"/>
              <a:gd name="T11" fmla="*/ 17694720 60000 65536"/>
              <a:gd name="T12" fmla="*/ 0 w 7613650"/>
              <a:gd name="T13" fmla="*/ 0 h 423863"/>
              <a:gd name="T14" fmla="*/ 7613650 w 7613650"/>
              <a:gd name="T15" fmla="*/ 423863 h 423863"/>
            </a:gdLst>
            <a:ahLst/>
            <a:cxnLst>
              <a:cxn ang="T8">
                <a:pos x="T0" y="T1"/>
              </a:cxn>
              <a:cxn ang="T9">
                <a:pos x="T2" y="T3"/>
              </a:cxn>
              <a:cxn ang="T10">
                <a:pos x="T4" y="T5"/>
              </a:cxn>
              <a:cxn ang="T11">
                <a:pos x="T6" y="T7"/>
              </a:cxn>
            </a:cxnLst>
            <a:rect l="T12" t="T13" r="T14" b="T15"/>
            <a:pathLst>
              <a:path w="7613650" h="423863">
                <a:moveTo>
                  <a:pt x="0" y="0"/>
                </a:moveTo>
                <a:lnTo>
                  <a:pt x="0" y="12444"/>
                </a:lnTo>
                <a:lnTo>
                  <a:pt x="9814" y="12343"/>
                </a:lnTo>
                <a:lnTo>
                  <a:pt x="10662" y="21600"/>
                </a:lnTo>
                <a:lnTo>
                  <a:pt x="11553" y="12343"/>
                </a:lnTo>
                <a:lnTo>
                  <a:pt x="21600" y="12343"/>
                </a:lnTo>
                <a:lnTo>
                  <a:pt x="21600" y="1880"/>
                </a:lnTo>
              </a:path>
            </a:pathLst>
          </a:cu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600"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p>
        </p:txBody>
      </p:sp>
      <p:pic>
        <p:nvPicPr>
          <p:cNvPr id="52234" name="Picture 15">
            <a:extLst>
              <a:ext uri="{FF2B5EF4-FFF2-40B4-BE49-F238E27FC236}">
                <a16:creationId xmlns:a16="http://schemas.microsoft.com/office/drawing/2014/main" id="{EC3CC609-F949-42AD-AAF4-5BAF94058C4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1725" y="5605463"/>
            <a:ext cx="7662863" cy="471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35" name="Rectangle 17">
            <a:extLst>
              <a:ext uri="{FF2B5EF4-FFF2-40B4-BE49-F238E27FC236}">
                <a16:creationId xmlns:a16="http://schemas.microsoft.com/office/drawing/2014/main" id="{F9607701-60D2-419A-AC96-3CBD63B855D1}"/>
              </a:ext>
            </a:extLst>
          </p:cNvPr>
          <p:cNvSpPr>
            <a:spLocks noChangeArrowheads="1"/>
          </p:cNvSpPr>
          <p:nvPr/>
        </p:nvSpPr>
        <p:spPr bwMode="auto">
          <a:xfrm>
            <a:off x="3787775" y="6092825"/>
            <a:ext cx="2359025"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5000" rIns="90000" bIns="45000"/>
          <a:lstStyle>
            <a:lvl1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1pPr>
            <a:lvl2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2pPr>
            <a:lvl3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3pPr>
            <a:lvl4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4pPr>
            <a:lvl5pPr>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449263" algn="l"/>
                <a:tab pos="898525" algn="l"/>
                <a:tab pos="1347788" algn="l"/>
                <a:tab pos="1797050" algn="l"/>
                <a:tab pos="2246313" algn="l"/>
                <a:tab pos="2695575" algn="l"/>
                <a:tab pos="3144838" algn="l"/>
                <a:tab pos="3594100" algn="l"/>
                <a:tab pos="4043363" algn="l"/>
                <a:tab pos="4492625" algn="l"/>
                <a:tab pos="4941888" algn="l"/>
              </a:tabLst>
              <a:defRPr>
                <a:solidFill>
                  <a:schemeClr val="tx1"/>
                </a:solidFill>
                <a:latin typeface="Arial" panose="020B0604020202020204" pitchFamily="34" charset="0"/>
                <a:ea typeface="Microsoft YaHei" panose="020B0503020204020204" pitchFamily="34" charset="-122"/>
              </a:defRPr>
            </a:lvl9pPr>
          </a:lstStyle>
          <a:p>
            <a:pPr eaLnBrk="1">
              <a:buClr>
                <a:srgbClr val="000000"/>
              </a:buClr>
              <a:buSzPct val="100000"/>
              <a:buFont typeface="Times New Roman" panose="02020603050405020304" pitchFamily="18" charset="0"/>
              <a:buNone/>
            </a:pPr>
            <a:r>
              <a:rPr lang="de-DE" altLang="de-DE" sz="2400" b="1">
                <a:solidFill>
                  <a:srgbClr val="003366"/>
                </a:solidFill>
                <a:latin typeface="Calibri" panose="020F0502020204030204" pitchFamily="34" charset="0"/>
                <a:cs typeface="Calibri" panose="020F0502020204030204" pitchFamily="34" charset="0"/>
              </a:rPr>
              <a:t>Glaubwürdigkeit</a:t>
            </a:r>
          </a:p>
        </p:txBody>
      </p:sp>
      <p:sp>
        <p:nvSpPr>
          <p:cNvPr id="52236" name="Text Box 19">
            <a:extLst>
              <a:ext uri="{FF2B5EF4-FFF2-40B4-BE49-F238E27FC236}">
                <a16:creationId xmlns:a16="http://schemas.microsoft.com/office/drawing/2014/main" id="{83E5E74A-760E-433A-A454-A48C87D9C460}"/>
              </a:ext>
            </a:extLst>
          </p:cNvPr>
          <p:cNvSpPr txBox="1">
            <a:spLocks noChangeArrowheads="1"/>
          </p:cNvSpPr>
          <p:nvPr/>
        </p:nvSpPr>
        <p:spPr bwMode="auto">
          <a:xfrm>
            <a:off x="914400" y="1862138"/>
            <a:ext cx="2447925"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lnSpc>
                <a:spcPct val="93000"/>
              </a:lnSpc>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Anspruch</a:t>
            </a:r>
          </a:p>
          <a:p>
            <a:pPr algn="ctr" eaLnBrk="1">
              <a:lnSpc>
                <a:spcPct val="93000"/>
              </a:lnSpc>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Kriterien</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Überprüfung</a:t>
            </a:r>
          </a:p>
        </p:txBody>
      </p:sp>
      <p:sp>
        <p:nvSpPr>
          <p:cNvPr id="52237" name="Text Box 20">
            <a:extLst>
              <a:ext uri="{FF2B5EF4-FFF2-40B4-BE49-F238E27FC236}">
                <a16:creationId xmlns:a16="http://schemas.microsoft.com/office/drawing/2014/main" id="{3F8B147C-FF2A-4FDF-9250-1A5C6C4C5A56}"/>
              </a:ext>
            </a:extLst>
          </p:cNvPr>
          <p:cNvSpPr txBox="1">
            <a:spLocks noChangeArrowheads="1"/>
          </p:cNvSpPr>
          <p:nvPr/>
        </p:nvSpPr>
        <p:spPr bwMode="auto">
          <a:xfrm>
            <a:off x="3594100" y="1881188"/>
            <a:ext cx="2665413"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Unabhängigkeit</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Beteiligung von Stakeholdern bei der Entwicklung der Kriterien</a:t>
            </a:r>
          </a:p>
        </p:txBody>
      </p:sp>
      <p:sp>
        <p:nvSpPr>
          <p:cNvPr id="52238" name="Text Box 21">
            <a:extLst>
              <a:ext uri="{FF2B5EF4-FFF2-40B4-BE49-F238E27FC236}">
                <a16:creationId xmlns:a16="http://schemas.microsoft.com/office/drawing/2014/main" id="{F17F4A65-AA0B-43EB-A705-1E25BD867EB9}"/>
              </a:ext>
            </a:extLst>
          </p:cNvPr>
          <p:cNvSpPr txBox="1">
            <a:spLocks noChangeArrowheads="1"/>
          </p:cNvSpPr>
          <p:nvPr/>
        </p:nvSpPr>
        <p:spPr bwMode="auto">
          <a:xfrm>
            <a:off x="6732588" y="1881188"/>
            <a:ext cx="2087562"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Überprüfbarkeit</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Kontrolle durch unabhängige Institutionen</a:t>
            </a:r>
          </a:p>
        </p:txBody>
      </p:sp>
      <p:sp>
        <p:nvSpPr>
          <p:cNvPr id="52239" name="Text Box 22">
            <a:extLst>
              <a:ext uri="{FF2B5EF4-FFF2-40B4-BE49-F238E27FC236}">
                <a16:creationId xmlns:a16="http://schemas.microsoft.com/office/drawing/2014/main" id="{3ABD30E4-9147-469F-A176-E89AC9327488}"/>
              </a:ext>
            </a:extLst>
          </p:cNvPr>
          <p:cNvSpPr txBox="1">
            <a:spLocks noChangeArrowheads="1"/>
          </p:cNvSpPr>
          <p:nvPr/>
        </p:nvSpPr>
        <p:spPr bwMode="auto">
          <a:xfrm>
            <a:off x="2195513" y="3757613"/>
            <a:ext cx="2447925"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Transparenz</a:t>
            </a:r>
          </a:p>
          <a:p>
            <a:pPr algn="ctr" eaLnBrk="1">
              <a:spcBef>
                <a:spcPct val="50000"/>
              </a:spcBef>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Offenlegung der Kriterien?</a:t>
            </a:r>
            <a:br>
              <a:rPr lang="de-DE" altLang="de-DE" sz="2000">
                <a:latin typeface="Calibri" panose="020F0502020204030204" pitchFamily="34" charset="0"/>
                <a:cs typeface="Calibri" panose="020F0502020204030204" pitchFamily="34" charset="0"/>
              </a:rPr>
            </a:br>
            <a:r>
              <a:rPr lang="de-DE" altLang="de-DE" sz="2000">
                <a:latin typeface="Calibri" panose="020F0502020204030204" pitchFamily="34" charset="0"/>
                <a:cs typeface="Calibri" panose="020F0502020204030204" pitchFamily="34" charset="0"/>
              </a:rPr>
              <a:t>Nachvollziehbarkeit des Anspruchs?</a:t>
            </a:r>
          </a:p>
        </p:txBody>
      </p:sp>
      <p:sp>
        <p:nvSpPr>
          <p:cNvPr id="52240" name="Text Box 23">
            <a:extLst>
              <a:ext uri="{FF2B5EF4-FFF2-40B4-BE49-F238E27FC236}">
                <a16:creationId xmlns:a16="http://schemas.microsoft.com/office/drawing/2014/main" id="{2F37D67C-AF2A-48AD-BE7E-A44E699B16DE}"/>
              </a:ext>
            </a:extLst>
          </p:cNvPr>
          <p:cNvSpPr txBox="1">
            <a:spLocks noChangeArrowheads="1"/>
          </p:cNvSpPr>
          <p:nvPr/>
        </p:nvSpPr>
        <p:spPr bwMode="auto">
          <a:xfrm>
            <a:off x="4932363" y="3716338"/>
            <a:ext cx="2663825"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a:spcBef>
                <a:spcPct val="50000"/>
              </a:spcBef>
              <a:buClr>
                <a:srgbClr val="000000"/>
              </a:buClr>
              <a:buSzPct val="100000"/>
              <a:buFont typeface="Times New Roman" panose="02020603050405020304" pitchFamily="18" charset="0"/>
              <a:buNone/>
            </a:pPr>
            <a:r>
              <a:rPr lang="de-DE" altLang="de-DE" sz="2000" b="1">
                <a:latin typeface="Calibri" panose="020F0502020204030204" pitchFamily="34" charset="0"/>
                <a:cs typeface="Calibri" panose="020F0502020204030204" pitchFamily="34" charset="0"/>
              </a:rPr>
              <a:t>Anwendung/</a:t>
            </a:r>
            <a:br>
              <a:rPr lang="de-DE" altLang="de-DE" sz="2000" b="1">
                <a:latin typeface="Calibri" panose="020F0502020204030204" pitchFamily="34" charset="0"/>
                <a:cs typeface="Calibri" panose="020F0502020204030204" pitchFamily="34" charset="0"/>
              </a:rPr>
            </a:br>
            <a:r>
              <a:rPr lang="de-DE" altLang="de-DE" sz="2000" b="1">
                <a:latin typeface="Calibri" panose="020F0502020204030204" pitchFamily="34" charset="0"/>
                <a:cs typeface="Calibri" panose="020F0502020204030204" pitchFamily="34" charset="0"/>
              </a:rPr>
              <a:t>Wahrnehmung</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Markierung der Produkte?</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Prüfaspekt klar?</a:t>
            </a:r>
          </a:p>
          <a:p>
            <a:pPr algn="ctr" eaLnBrk="1">
              <a:buClr>
                <a:srgbClr val="000000"/>
              </a:buClr>
              <a:buSzPct val="100000"/>
              <a:buFont typeface="Times New Roman" panose="02020603050405020304" pitchFamily="18" charset="0"/>
              <a:buNone/>
            </a:pPr>
            <a:r>
              <a:rPr lang="de-DE" altLang="de-DE" sz="2000">
                <a:latin typeface="Calibri" panose="020F0502020204030204" pitchFamily="34" charset="0"/>
                <a:cs typeface="Calibri" panose="020F0502020204030204" pitchFamily="34" charset="0"/>
              </a:rPr>
              <a:t>Logo nachvollziehbar?</a:t>
            </a:r>
          </a:p>
          <a:p>
            <a:pPr eaLnBrk="1">
              <a:spcBef>
                <a:spcPct val="50000"/>
              </a:spcBef>
              <a:buClr>
                <a:srgbClr val="000000"/>
              </a:buClr>
              <a:buSzPct val="100000"/>
              <a:buFont typeface="Times New Roman" panose="02020603050405020304" pitchFamily="18" charset="0"/>
              <a:buNone/>
            </a:pPr>
            <a:endParaRPr lang="de-DE" altLang="de-DE" sz="2000" b="1">
              <a:latin typeface="Calibri" panose="020F0502020204030204" pitchFamily="34" charset="0"/>
              <a:cs typeface="Calibri" panose="020F0502020204030204" pitchFamily="34" charset="0"/>
            </a:endParaRPr>
          </a:p>
        </p:txBody>
      </p:sp>
      <p:sp>
        <p:nvSpPr>
          <p:cNvPr id="4" name="Rechteck 3">
            <a:extLst>
              <a:ext uri="{FF2B5EF4-FFF2-40B4-BE49-F238E27FC236}">
                <a16:creationId xmlns:a16="http://schemas.microsoft.com/office/drawing/2014/main" id="{AA57264F-D7FB-420E-9B23-54CCFDD6C9BE}"/>
              </a:ext>
            </a:extLst>
          </p:cNvPr>
          <p:cNvSpPr/>
          <p:nvPr/>
        </p:nvSpPr>
        <p:spPr>
          <a:xfrm>
            <a:off x="0" y="6462713"/>
            <a:ext cx="755650" cy="400050"/>
          </a:xfrm>
          <a:prstGeom prst="rect">
            <a:avLst/>
          </a:prstGeom>
        </p:spPr>
        <p:txBody>
          <a:bodyPr>
            <a:spAutoFit/>
          </a:bodyPr>
          <a:lstStyle/>
          <a:p>
            <a:pPr algn="ct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20</a:t>
            </a:r>
            <a:endParaRPr lang="de-DE" sz="16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ext Box 1">
            <a:extLst>
              <a:ext uri="{FF2B5EF4-FFF2-40B4-BE49-F238E27FC236}">
                <a16:creationId xmlns:a16="http://schemas.microsoft.com/office/drawing/2014/main" id="{5D0D8D93-C71A-449E-AC29-5FB9E222FF4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Auf welche Stufe der Wertschöpfungskette bezieht sich das Siegel? </a:t>
            </a:r>
          </a:p>
        </p:txBody>
      </p:sp>
      <p:sp>
        <p:nvSpPr>
          <p:cNvPr id="54275" name="Text Box 5">
            <a:extLst>
              <a:ext uri="{FF2B5EF4-FFF2-40B4-BE49-F238E27FC236}">
                <a16:creationId xmlns:a16="http://schemas.microsoft.com/office/drawing/2014/main" id="{8123F933-83EC-49A3-8047-1DB12296C199}"/>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21</a:t>
            </a:r>
          </a:p>
        </p:txBody>
      </p:sp>
      <p:sp>
        <p:nvSpPr>
          <p:cNvPr id="6" name="AutoShape 16">
            <a:extLst>
              <a:ext uri="{FF2B5EF4-FFF2-40B4-BE49-F238E27FC236}">
                <a16:creationId xmlns:a16="http://schemas.microsoft.com/office/drawing/2014/main" id="{8048E3AD-23B9-4CE3-93F0-DEB3A9E55532}"/>
              </a:ext>
            </a:extLst>
          </p:cNvPr>
          <p:cNvSpPr>
            <a:spLocks noChangeArrowheads="1"/>
          </p:cNvSpPr>
          <p:nvPr/>
        </p:nvSpPr>
        <p:spPr bwMode="auto">
          <a:xfrm>
            <a:off x="2339975" y="2276475"/>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7" name="AutoShape 20">
            <a:extLst>
              <a:ext uri="{FF2B5EF4-FFF2-40B4-BE49-F238E27FC236}">
                <a16:creationId xmlns:a16="http://schemas.microsoft.com/office/drawing/2014/main" id="{73864819-EE0F-4491-B474-D979633A6D63}"/>
              </a:ext>
            </a:extLst>
          </p:cNvPr>
          <p:cNvSpPr>
            <a:spLocks noChangeArrowheads="1"/>
          </p:cNvSpPr>
          <p:nvPr/>
        </p:nvSpPr>
        <p:spPr bwMode="auto">
          <a:xfrm>
            <a:off x="2314575" y="3600450"/>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9" name="AutoShape 21">
            <a:extLst>
              <a:ext uri="{FF2B5EF4-FFF2-40B4-BE49-F238E27FC236}">
                <a16:creationId xmlns:a16="http://schemas.microsoft.com/office/drawing/2014/main" id="{29F01C26-33F0-4DAB-98B4-4150C1F781A3}"/>
              </a:ext>
            </a:extLst>
          </p:cNvPr>
          <p:cNvSpPr>
            <a:spLocks noChangeArrowheads="1"/>
          </p:cNvSpPr>
          <p:nvPr/>
        </p:nvSpPr>
        <p:spPr bwMode="auto">
          <a:xfrm>
            <a:off x="2324100" y="4894263"/>
            <a:ext cx="5399088" cy="1008062"/>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54279" name="Text Box 30">
            <a:extLst>
              <a:ext uri="{FF2B5EF4-FFF2-40B4-BE49-F238E27FC236}">
                <a16:creationId xmlns:a16="http://schemas.microsoft.com/office/drawing/2014/main" id="{15A38B00-3689-4EDD-B5A5-0FE8859E1293}"/>
              </a:ext>
            </a:extLst>
          </p:cNvPr>
          <p:cNvSpPr txBox="1">
            <a:spLocks noChangeArrowheads="1"/>
          </p:cNvSpPr>
          <p:nvPr/>
        </p:nvSpPr>
        <p:spPr bwMode="auto">
          <a:xfrm>
            <a:off x="2517775" y="2390775"/>
            <a:ext cx="50419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A) auf den Prozess der Lederherstellung </a:t>
            </a:r>
          </a:p>
        </p:txBody>
      </p:sp>
      <p:sp>
        <p:nvSpPr>
          <p:cNvPr id="54280" name="Text Box 31">
            <a:extLst>
              <a:ext uri="{FF2B5EF4-FFF2-40B4-BE49-F238E27FC236}">
                <a16:creationId xmlns:a16="http://schemas.microsoft.com/office/drawing/2014/main" id="{6DF5F116-149A-401B-8AE2-0882929FFA6F}"/>
              </a:ext>
            </a:extLst>
          </p:cNvPr>
          <p:cNvSpPr txBox="1">
            <a:spLocks noChangeArrowheads="1"/>
          </p:cNvSpPr>
          <p:nvPr/>
        </p:nvSpPr>
        <p:spPr bwMode="auto">
          <a:xfrm>
            <a:off x="2501900" y="3714750"/>
            <a:ext cx="4824413"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B) auf die gesamte Lieferkette des Schuhs </a:t>
            </a:r>
          </a:p>
        </p:txBody>
      </p:sp>
      <p:sp>
        <p:nvSpPr>
          <p:cNvPr id="54281" name="Text Box 31">
            <a:extLst>
              <a:ext uri="{FF2B5EF4-FFF2-40B4-BE49-F238E27FC236}">
                <a16:creationId xmlns:a16="http://schemas.microsoft.com/office/drawing/2014/main" id="{46976930-13F5-447F-8420-403373C1D374}"/>
              </a:ext>
            </a:extLst>
          </p:cNvPr>
          <p:cNvSpPr txBox="1">
            <a:spLocks noChangeArrowheads="1"/>
          </p:cNvSpPr>
          <p:nvPr/>
        </p:nvSpPr>
        <p:spPr bwMode="auto">
          <a:xfrm>
            <a:off x="2517775" y="5181600"/>
            <a:ext cx="482441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C) auf das Endprodukt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1">
            <a:extLst>
              <a:ext uri="{FF2B5EF4-FFF2-40B4-BE49-F238E27FC236}">
                <a16:creationId xmlns:a16="http://schemas.microsoft.com/office/drawing/2014/main" id="{621AAC59-87C6-4759-9B61-78C90B95F47E}"/>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Auf welchen Kriterien liegt der Schwerpunkt des Siegels?</a:t>
            </a:r>
          </a:p>
        </p:txBody>
      </p:sp>
      <p:sp>
        <p:nvSpPr>
          <p:cNvPr id="56323" name="Text Box 5">
            <a:extLst>
              <a:ext uri="{FF2B5EF4-FFF2-40B4-BE49-F238E27FC236}">
                <a16:creationId xmlns:a16="http://schemas.microsoft.com/office/drawing/2014/main" id="{6908C34E-7ECB-42C2-A766-9F9328DF1E79}"/>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22</a:t>
            </a:r>
          </a:p>
        </p:txBody>
      </p:sp>
      <p:sp>
        <p:nvSpPr>
          <p:cNvPr id="6" name="AutoShape 16">
            <a:extLst>
              <a:ext uri="{FF2B5EF4-FFF2-40B4-BE49-F238E27FC236}">
                <a16:creationId xmlns:a16="http://schemas.microsoft.com/office/drawing/2014/main" id="{E20A1897-BF02-48D0-9560-625016F5C2FB}"/>
              </a:ext>
            </a:extLst>
          </p:cNvPr>
          <p:cNvSpPr>
            <a:spLocks noChangeArrowheads="1"/>
          </p:cNvSpPr>
          <p:nvPr/>
        </p:nvSpPr>
        <p:spPr bwMode="auto">
          <a:xfrm>
            <a:off x="2339975" y="2276475"/>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7" name="AutoShape 20">
            <a:extLst>
              <a:ext uri="{FF2B5EF4-FFF2-40B4-BE49-F238E27FC236}">
                <a16:creationId xmlns:a16="http://schemas.microsoft.com/office/drawing/2014/main" id="{A8E5062C-7B97-4195-92E4-2EB1BA0992E2}"/>
              </a:ext>
            </a:extLst>
          </p:cNvPr>
          <p:cNvSpPr>
            <a:spLocks noChangeArrowheads="1"/>
          </p:cNvSpPr>
          <p:nvPr/>
        </p:nvSpPr>
        <p:spPr bwMode="auto">
          <a:xfrm>
            <a:off x="2314575" y="3600450"/>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9" name="AutoShape 21">
            <a:extLst>
              <a:ext uri="{FF2B5EF4-FFF2-40B4-BE49-F238E27FC236}">
                <a16:creationId xmlns:a16="http://schemas.microsoft.com/office/drawing/2014/main" id="{FF33D6F6-66B7-4C2A-910D-304235CD104F}"/>
              </a:ext>
            </a:extLst>
          </p:cNvPr>
          <p:cNvSpPr>
            <a:spLocks noChangeArrowheads="1"/>
          </p:cNvSpPr>
          <p:nvPr/>
        </p:nvSpPr>
        <p:spPr bwMode="auto">
          <a:xfrm>
            <a:off x="2324100" y="4894263"/>
            <a:ext cx="5399088" cy="1008062"/>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56327" name="Text Box 30">
            <a:extLst>
              <a:ext uri="{FF2B5EF4-FFF2-40B4-BE49-F238E27FC236}">
                <a16:creationId xmlns:a16="http://schemas.microsoft.com/office/drawing/2014/main" id="{490F536F-79DC-4D47-BE3D-998695BD925E}"/>
              </a:ext>
            </a:extLst>
          </p:cNvPr>
          <p:cNvSpPr txBox="1">
            <a:spLocks noChangeArrowheads="1"/>
          </p:cNvSpPr>
          <p:nvPr/>
        </p:nvSpPr>
        <p:spPr bwMode="auto">
          <a:xfrm>
            <a:off x="2517775" y="2562225"/>
            <a:ext cx="5041900"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A) ökologische Standards</a:t>
            </a:r>
          </a:p>
        </p:txBody>
      </p:sp>
      <p:sp>
        <p:nvSpPr>
          <p:cNvPr id="56328" name="Text Box 31">
            <a:extLst>
              <a:ext uri="{FF2B5EF4-FFF2-40B4-BE49-F238E27FC236}">
                <a16:creationId xmlns:a16="http://schemas.microsoft.com/office/drawing/2014/main" id="{AF39DB42-5FF5-4BA7-86B3-1FC425E8A8DD}"/>
              </a:ext>
            </a:extLst>
          </p:cNvPr>
          <p:cNvSpPr txBox="1">
            <a:spLocks noChangeArrowheads="1"/>
          </p:cNvSpPr>
          <p:nvPr/>
        </p:nvSpPr>
        <p:spPr bwMode="auto">
          <a:xfrm>
            <a:off x="2517775" y="3895725"/>
            <a:ext cx="5056188" cy="43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B) Gesundheit der Verbraucher_innen</a:t>
            </a:r>
          </a:p>
        </p:txBody>
      </p:sp>
      <p:sp>
        <p:nvSpPr>
          <p:cNvPr id="56329" name="Text Box 31">
            <a:extLst>
              <a:ext uri="{FF2B5EF4-FFF2-40B4-BE49-F238E27FC236}">
                <a16:creationId xmlns:a16="http://schemas.microsoft.com/office/drawing/2014/main" id="{ED0414D3-AC52-4C3B-8522-134D59C13E1F}"/>
              </a:ext>
            </a:extLst>
          </p:cNvPr>
          <p:cNvSpPr txBox="1">
            <a:spLocks noChangeArrowheads="1"/>
          </p:cNvSpPr>
          <p:nvPr/>
        </p:nvSpPr>
        <p:spPr bwMode="auto">
          <a:xfrm>
            <a:off x="2517775" y="5181600"/>
            <a:ext cx="4824413"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C) soziale Standards</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1">
            <a:extLst>
              <a:ext uri="{FF2B5EF4-FFF2-40B4-BE49-F238E27FC236}">
                <a16:creationId xmlns:a16="http://schemas.microsoft.com/office/drawing/2014/main" id="{B7AA4B4E-679E-42E5-B21C-A8C34FCB593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Inwiefern finden soziale Kriterien Berücksichtigung?</a:t>
            </a:r>
          </a:p>
        </p:txBody>
      </p:sp>
      <p:sp>
        <p:nvSpPr>
          <p:cNvPr id="58371" name="Text Box 5">
            <a:extLst>
              <a:ext uri="{FF2B5EF4-FFF2-40B4-BE49-F238E27FC236}">
                <a16:creationId xmlns:a16="http://schemas.microsoft.com/office/drawing/2014/main" id="{DA50D74B-AA2B-45FD-8FE0-982EDFA8B35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23</a:t>
            </a:r>
          </a:p>
        </p:txBody>
      </p:sp>
      <p:sp>
        <p:nvSpPr>
          <p:cNvPr id="6" name="AutoShape 16">
            <a:extLst>
              <a:ext uri="{FF2B5EF4-FFF2-40B4-BE49-F238E27FC236}">
                <a16:creationId xmlns:a16="http://schemas.microsoft.com/office/drawing/2014/main" id="{F0A2DF65-A35E-4561-BD11-D585A064D30D}"/>
              </a:ext>
            </a:extLst>
          </p:cNvPr>
          <p:cNvSpPr>
            <a:spLocks noChangeArrowheads="1"/>
          </p:cNvSpPr>
          <p:nvPr/>
        </p:nvSpPr>
        <p:spPr bwMode="auto">
          <a:xfrm>
            <a:off x="2339975" y="2276475"/>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7" name="AutoShape 20">
            <a:extLst>
              <a:ext uri="{FF2B5EF4-FFF2-40B4-BE49-F238E27FC236}">
                <a16:creationId xmlns:a16="http://schemas.microsoft.com/office/drawing/2014/main" id="{D3A3DEE4-125B-489B-8F9E-D17F5A1AEF6B}"/>
              </a:ext>
            </a:extLst>
          </p:cNvPr>
          <p:cNvSpPr>
            <a:spLocks noChangeArrowheads="1"/>
          </p:cNvSpPr>
          <p:nvPr/>
        </p:nvSpPr>
        <p:spPr bwMode="auto">
          <a:xfrm>
            <a:off x="2314575" y="3600450"/>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9" name="AutoShape 21">
            <a:extLst>
              <a:ext uri="{FF2B5EF4-FFF2-40B4-BE49-F238E27FC236}">
                <a16:creationId xmlns:a16="http://schemas.microsoft.com/office/drawing/2014/main" id="{F4103D96-4231-4B5A-85E6-62A74A8B4499}"/>
              </a:ext>
            </a:extLst>
          </p:cNvPr>
          <p:cNvSpPr>
            <a:spLocks noChangeArrowheads="1"/>
          </p:cNvSpPr>
          <p:nvPr/>
        </p:nvSpPr>
        <p:spPr bwMode="auto">
          <a:xfrm>
            <a:off x="2324100" y="4894263"/>
            <a:ext cx="5399088" cy="1008062"/>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58375" name="Text Box 30">
            <a:extLst>
              <a:ext uri="{FF2B5EF4-FFF2-40B4-BE49-F238E27FC236}">
                <a16:creationId xmlns:a16="http://schemas.microsoft.com/office/drawing/2014/main" id="{13F28323-8EA0-4AC9-8717-7F4A811B9B67}"/>
              </a:ext>
            </a:extLst>
          </p:cNvPr>
          <p:cNvSpPr txBox="1">
            <a:spLocks noChangeArrowheads="1"/>
          </p:cNvSpPr>
          <p:nvPr/>
        </p:nvSpPr>
        <p:spPr bwMode="auto">
          <a:xfrm>
            <a:off x="2517775" y="2390775"/>
            <a:ext cx="50419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A) keine Berücksichtigung sozialer Kriterien </a:t>
            </a:r>
          </a:p>
        </p:txBody>
      </p:sp>
      <p:sp>
        <p:nvSpPr>
          <p:cNvPr id="58376" name="Text Box 31">
            <a:extLst>
              <a:ext uri="{FF2B5EF4-FFF2-40B4-BE49-F238E27FC236}">
                <a16:creationId xmlns:a16="http://schemas.microsoft.com/office/drawing/2014/main" id="{1E6603F8-6EB3-4FBD-837F-CF536F3D8970}"/>
              </a:ext>
            </a:extLst>
          </p:cNvPr>
          <p:cNvSpPr txBox="1">
            <a:spLocks noChangeArrowheads="1"/>
          </p:cNvSpPr>
          <p:nvPr/>
        </p:nvSpPr>
        <p:spPr bwMode="auto">
          <a:xfrm>
            <a:off x="2501900" y="3714750"/>
            <a:ext cx="4824413"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B) Forderung der Einhaltung der ILO-Kernarbeitsnormen</a:t>
            </a:r>
          </a:p>
        </p:txBody>
      </p:sp>
      <p:sp>
        <p:nvSpPr>
          <p:cNvPr id="58377" name="Text Box 31">
            <a:extLst>
              <a:ext uri="{FF2B5EF4-FFF2-40B4-BE49-F238E27FC236}">
                <a16:creationId xmlns:a16="http://schemas.microsoft.com/office/drawing/2014/main" id="{18C00833-E34F-40C0-BE90-6A199615D819}"/>
              </a:ext>
            </a:extLst>
          </p:cNvPr>
          <p:cNvSpPr txBox="1">
            <a:spLocks noChangeArrowheads="1"/>
          </p:cNvSpPr>
          <p:nvPr/>
        </p:nvSpPr>
        <p:spPr bwMode="auto">
          <a:xfrm>
            <a:off x="2517775" y="5008563"/>
            <a:ext cx="482441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C) über die ILO-Kernarbeitsnormen hinausgehende Anforderungen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1">
            <a:extLst>
              <a:ext uri="{FF2B5EF4-FFF2-40B4-BE49-F238E27FC236}">
                <a16:creationId xmlns:a16="http://schemas.microsoft.com/office/drawing/2014/main" id="{2BE12910-EE10-444D-AB30-01C5903C8DB5}"/>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Werden die Kriterien des Standards durch die Form der Überprüfung ausreichend gesichert?</a:t>
            </a:r>
          </a:p>
        </p:txBody>
      </p:sp>
      <p:sp>
        <p:nvSpPr>
          <p:cNvPr id="60419" name="Text Box 5">
            <a:extLst>
              <a:ext uri="{FF2B5EF4-FFF2-40B4-BE49-F238E27FC236}">
                <a16:creationId xmlns:a16="http://schemas.microsoft.com/office/drawing/2014/main" id="{C611DF1D-B7A3-4E6A-98A9-9BDB93D0CF24}"/>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24</a:t>
            </a:r>
          </a:p>
        </p:txBody>
      </p:sp>
      <p:sp>
        <p:nvSpPr>
          <p:cNvPr id="6" name="AutoShape 16">
            <a:extLst>
              <a:ext uri="{FF2B5EF4-FFF2-40B4-BE49-F238E27FC236}">
                <a16:creationId xmlns:a16="http://schemas.microsoft.com/office/drawing/2014/main" id="{C337FC78-B42F-404F-9EFE-D2E7AEB34CBB}"/>
              </a:ext>
            </a:extLst>
          </p:cNvPr>
          <p:cNvSpPr>
            <a:spLocks noChangeArrowheads="1"/>
          </p:cNvSpPr>
          <p:nvPr/>
        </p:nvSpPr>
        <p:spPr bwMode="auto">
          <a:xfrm>
            <a:off x="2339975" y="2276475"/>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7" name="AutoShape 20">
            <a:extLst>
              <a:ext uri="{FF2B5EF4-FFF2-40B4-BE49-F238E27FC236}">
                <a16:creationId xmlns:a16="http://schemas.microsoft.com/office/drawing/2014/main" id="{ED5392C8-5199-4392-B2A4-4155CA2338AC}"/>
              </a:ext>
            </a:extLst>
          </p:cNvPr>
          <p:cNvSpPr>
            <a:spLocks noChangeArrowheads="1"/>
          </p:cNvSpPr>
          <p:nvPr/>
        </p:nvSpPr>
        <p:spPr bwMode="auto">
          <a:xfrm>
            <a:off x="2314575" y="3600450"/>
            <a:ext cx="5399088" cy="1008063"/>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9" name="AutoShape 21">
            <a:extLst>
              <a:ext uri="{FF2B5EF4-FFF2-40B4-BE49-F238E27FC236}">
                <a16:creationId xmlns:a16="http://schemas.microsoft.com/office/drawing/2014/main" id="{D01768F3-A924-485F-ABF5-54CB11891702}"/>
              </a:ext>
            </a:extLst>
          </p:cNvPr>
          <p:cNvSpPr>
            <a:spLocks noChangeArrowheads="1"/>
          </p:cNvSpPr>
          <p:nvPr/>
        </p:nvSpPr>
        <p:spPr bwMode="auto">
          <a:xfrm>
            <a:off x="2324100" y="4894263"/>
            <a:ext cx="5399088" cy="1008062"/>
          </a:xfrm>
          <a:prstGeom prst="roundRect">
            <a:avLst>
              <a:gd name="adj" fmla="val 16667"/>
            </a:avLst>
          </a:prstGeom>
          <a:solidFill>
            <a:schemeClr val="bg2">
              <a:lumMod val="40000"/>
              <a:lumOff val="60000"/>
            </a:schemeClr>
          </a:solidFill>
          <a:ln w="9525">
            <a:solidFill>
              <a:schemeClr val="tx1"/>
            </a:solidFill>
            <a:round/>
            <a:headEnd/>
            <a:tailEnd/>
          </a:ln>
        </p:spPr>
        <p:txBody>
          <a:bodyPr wrap="none" anchor="ctr"/>
          <a:lstStyle/>
          <a:p>
            <a:pPr eaLnBrk="1">
              <a:lnSpc>
                <a:spcPct val="93000"/>
              </a:lnSpc>
              <a:buClr>
                <a:srgbClr val="000000"/>
              </a:buClr>
              <a:buSzPct val="100000"/>
              <a:buFont typeface="Times New Roman" panose="02020603050405020304" pitchFamily="18" charset="0"/>
              <a:buNone/>
              <a:defRPr/>
            </a:pPr>
            <a:endParaRPr lang="de-DE" altLang="de-DE"/>
          </a:p>
        </p:txBody>
      </p:sp>
      <p:sp>
        <p:nvSpPr>
          <p:cNvPr id="60423" name="Text Box 30">
            <a:extLst>
              <a:ext uri="{FF2B5EF4-FFF2-40B4-BE49-F238E27FC236}">
                <a16:creationId xmlns:a16="http://schemas.microsoft.com/office/drawing/2014/main" id="{D21AA306-0F5C-4475-8E71-753879FBF092}"/>
              </a:ext>
            </a:extLst>
          </p:cNvPr>
          <p:cNvSpPr txBox="1">
            <a:spLocks noChangeArrowheads="1"/>
          </p:cNvSpPr>
          <p:nvPr/>
        </p:nvSpPr>
        <p:spPr bwMode="auto">
          <a:xfrm>
            <a:off x="2517775" y="2390775"/>
            <a:ext cx="5041900" cy="77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A) Ja, es gibt starke Kontrollmechanismen </a:t>
            </a:r>
          </a:p>
        </p:txBody>
      </p:sp>
      <p:sp>
        <p:nvSpPr>
          <p:cNvPr id="60424" name="Text Box 31">
            <a:extLst>
              <a:ext uri="{FF2B5EF4-FFF2-40B4-BE49-F238E27FC236}">
                <a16:creationId xmlns:a16="http://schemas.microsoft.com/office/drawing/2014/main" id="{BFBB179C-152D-47D0-9E86-F7CBA3714210}"/>
              </a:ext>
            </a:extLst>
          </p:cNvPr>
          <p:cNvSpPr txBox="1">
            <a:spLocks noChangeArrowheads="1"/>
          </p:cNvSpPr>
          <p:nvPr/>
        </p:nvSpPr>
        <p:spPr bwMode="auto">
          <a:xfrm>
            <a:off x="2501900" y="3667125"/>
            <a:ext cx="4824413" cy="950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000" b="1">
                <a:solidFill>
                  <a:schemeClr val="bg1"/>
                </a:solidFill>
                <a:latin typeface="Calibri" panose="020F0502020204030204" pitchFamily="34" charset="0"/>
                <a:cs typeface="Calibri" panose="020F0502020204030204" pitchFamily="34" charset="0"/>
              </a:rPr>
              <a:t>B) Jein, die Kontrollmechanismen sind ein guter Schritt, aber möglicherweise nicht ausreichend</a:t>
            </a:r>
          </a:p>
        </p:txBody>
      </p:sp>
      <p:sp>
        <p:nvSpPr>
          <p:cNvPr id="60425" name="Text Box 31">
            <a:extLst>
              <a:ext uri="{FF2B5EF4-FFF2-40B4-BE49-F238E27FC236}">
                <a16:creationId xmlns:a16="http://schemas.microsoft.com/office/drawing/2014/main" id="{32025B7A-7364-4B43-8E58-56D9746CD178}"/>
              </a:ext>
            </a:extLst>
          </p:cNvPr>
          <p:cNvSpPr txBox="1">
            <a:spLocks noChangeArrowheads="1"/>
          </p:cNvSpPr>
          <p:nvPr/>
        </p:nvSpPr>
        <p:spPr bwMode="auto">
          <a:xfrm>
            <a:off x="2517775" y="5180013"/>
            <a:ext cx="4824413" cy="43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spcBef>
                <a:spcPct val="50000"/>
              </a:spcBef>
              <a:buClr>
                <a:srgbClr val="000000"/>
              </a:buClr>
              <a:buSzPct val="100000"/>
              <a:buFont typeface="Times New Roman" panose="02020603050405020304" pitchFamily="18" charset="0"/>
              <a:buNone/>
            </a:pPr>
            <a:r>
              <a:rPr lang="de-DE" altLang="de-DE" sz="2400" b="1">
                <a:solidFill>
                  <a:schemeClr val="bg1"/>
                </a:solidFill>
                <a:latin typeface="Calibri" panose="020F0502020204030204" pitchFamily="34" charset="0"/>
                <a:cs typeface="Calibri" panose="020F0502020204030204" pitchFamily="34" charset="0"/>
              </a:rPr>
              <a:t>C) Nein, die Kontrolle ist schwach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1">
            <a:extLst>
              <a:ext uri="{FF2B5EF4-FFF2-40B4-BE49-F238E27FC236}">
                <a16:creationId xmlns:a16="http://schemas.microsoft.com/office/drawing/2014/main" id="{958DFD47-C6C7-4DF1-AA3C-E391C582636D}"/>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ILO-Kernarbeitsnormen</a:t>
            </a:r>
          </a:p>
        </p:txBody>
      </p:sp>
      <p:sp>
        <p:nvSpPr>
          <p:cNvPr id="25603" name="Text Box 2">
            <a:extLst>
              <a:ext uri="{FF2B5EF4-FFF2-40B4-BE49-F238E27FC236}">
                <a16:creationId xmlns:a16="http://schemas.microsoft.com/office/drawing/2014/main" id="{62150A96-C91F-459D-8DF6-6858F5B74B8E}"/>
              </a:ext>
            </a:extLst>
          </p:cNvPr>
          <p:cNvSpPr txBox="1">
            <a:spLocks noChangeArrowheads="1"/>
          </p:cNvSpPr>
          <p:nvPr/>
        </p:nvSpPr>
        <p:spPr bwMode="auto">
          <a:xfrm>
            <a:off x="1155700" y="2198688"/>
            <a:ext cx="8001000" cy="3733800"/>
          </a:xfrm>
          <a:prstGeom prst="rect">
            <a:avLst/>
          </a:prstGeom>
          <a:noFill/>
          <a:ln>
            <a:noFill/>
          </a:ln>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Vereinigungsfreiheit und Recht auf Kollektivverhandlungen</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Beseitigung der Zwangsarbeit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Abschaffung der Kinderarbeit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Verbot der Diskriminierung in Beschäftigung und Beruf</a:t>
            </a:r>
          </a:p>
          <a:p>
            <a:pPr marL="457200" indent="-457200" eaLnBrk="1" hangingPunct="1">
              <a:spcBef>
                <a:spcPts val="488"/>
              </a:spcBef>
              <a:buClr>
                <a:srgbClr val="003366"/>
              </a:buClr>
              <a:buSzPct val="75000"/>
              <a:buFont typeface="Arial" panose="020B0604020202020204" pitchFamily="34" charset="0"/>
              <a:buChar char="•"/>
              <a:defRPr/>
            </a:pPr>
            <a:endParaRPr lang="de-DE" altLang="de-DE" sz="2000" dirty="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defRPr/>
            </a:pPr>
            <a:r>
              <a:rPr lang="de-DE" altLang="de-DE" sz="2000" b="1" dirty="0">
                <a:solidFill>
                  <a:schemeClr val="bg2"/>
                </a:solidFill>
              </a:rPr>
              <a:t>Weitere ILO-Standards/Übereinkommen (Auswahl)</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chemeClr val="bg2"/>
                </a:solidFill>
                <a:latin typeface="Calibri" panose="020F0502020204030204" pitchFamily="34" charset="0"/>
                <a:cs typeface="Calibri" panose="020F0502020204030204" pitchFamily="34" charset="0"/>
              </a:rPr>
              <a:t>Heimarbeit (Gleichbehandlung gegenüber anderen Beschäftigten)</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chemeClr val="bg2"/>
                </a:solidFill>
                <a:latin typeface="Calibri" panose="020F0502020204030204" pitchFamily="34" charset="0"/>
                <a:cs typeface="Calibri" panose="020F0502020204030204" pitchFamily="34" charset="0"/>
              </a:rPr>
              <a:t>Festsetzung von Mindestlöhnen (orientiert an Existenzsicherung)</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chemeClr val="bg2"/>
                </a:solidFill>
                <a:latin typeface="Calibri" panose="020F0502020204030204" pitchFamily="34" charset="0"/>
                <a:cs typeface="Calibri" panose="020F0502020204030204" pitchFamily="34" charset="0"/>
              </a:rPr>
              <a:t>Arbeitsschutz und Arbeitssicherheit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chemeClr val="bg2"/>
                </a:solidFill>
                <a:latin typeface="Calibri" panose="020F0502020204030204" pitchFamily="34" charset="0"/>
                <a:cs typeface="Calibri" panose="020F0502020204030204" pitchFamily="34" charset="0"/>
              </a:rPr>
              <a:t>Arbeitszeit (z.B. wöchentlicher Ruhetag) </a:t>
            </a:r>
          </a:p>
          <a:p>
            <a:pPr marL="342900" indent="-342900" eaLnBrk="1" hangingPunct="1">
              <a:spcBef>
                <a:spcPts val="488"/>
              </a:spcBef>
              <a:buClr>
                <a:srgbClr val="003366"/>
              </a:buClr>
              <a:buSzPct val="75000"/>
              <a:buFont typeface="Arial" panose="020B0604020202020204" pitchFamily="34" charset="0"/>
              <a:buChar char="•"/>
              <a:defRPr/>
            </a:pPr>
            <a:endParaRPr lang="de-DE" altLang="de-DE" sz="2000" dirty="0">
              <a:solidFill>
                <a:schemeClr val="bg2"/>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defRPr/>
            </a:pPr>
            <a:endParaRPr lang="de-DE" altLang="de-DE" sz="2000" dirty="0">
              <a:solidFill>
                <a:srgbClr val="002060"/>
              </a:solidFill>
              <a:latin typeface="Calibri" panose="020F0502020204030204" pitchFamily="34" charset="0"/>
              <a:cs typeface="Calibri" panose="020F0502020204030204" pitchFamily="34" charset="0"/>
            </a:endParaRPr>
          </a:p>
        </p:txBody>
      </p:sp>
      <p:sp>
        <p:nvSpPr>
          <p:cNvPr id="62468" name="Text Box 5">
            <a:extLst>
              <a:ext uri="{FF2B5EF4-FFF2-40B4-BE49-F238E27FC236}">
                <a16:creationId xmlns:a16="http://schemas.microsoft.com/office/drawing/2014/main" id="{ECBEFC2C-1C31-411D-89F3-B20EB21292A8}"/>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25</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ext Box 1">
            <a:extLst>
              <a:ext uri="{FF2B5EF4-FFF2-40B4-BE49-F238E27FC236}">
                <a16:creationId xmlns:a16="http://schemas.microsoft.com/office/drawing/2014/main" id="{C2675F0F-ED3A-4400-8BE3-9D08E84F0F1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Indonesien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Die indonesische Schuhproduktion auf dem Weltmarkt</a:t>
            </a:r>
            <a:endParaRPr lang="de-DE" altLang="de-DE" sz="2800" b="1">
              <a:solidFill>
                <a:srgbClr val="003366"/>
              </a:solidFill>
              <a:latin typeface="Calibri" panose="020F0502020204030204" pitchFamily="34" charset="0"/>
              <a:cs typeface="Calibri" panose="020F0502020204030204" pitchFamily="34" charset="0"/>
            </a:endParaRPr>
          </a:p>
        </p:txBody>
      </p:sp>
      <p:sp>
        <p:nvSpPr>
          <p:cNvPr id="64515" name="Text Box 2">
            <a:extLst>
              <a:ext uri="{FF2B5EF4-FFF2-40B4-BE49-F238E27FC236}">
                <a16:creationId xmlns:a16="http://schemas.microsoft.com/office/drawing/2014/main" id="{70624CFD-CAE5-46A3-9FFA-2695FFBA8453}"/>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64516" name="Text Box 5">
            <a:extLst>
              <a:ext uri="{FF2B5EF4-FFF2-40B4-BE49-F238E27FC236}">
                <a16:creationId xmlns:a16="http://schemas.microsoft.com/office/drawing/2014/main" id="{AFFE0DCB-097A-4E2B-B689-A641BE4357E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26</a:t>
            </a:r>
          </a:p>
        </p:txBody>
      </p:sp>
      <p:pic>
        <p:nvPicPr>
          <p:cNvPr id="64517" name="Picture 7">
            <a:extLst>
              <a:ext uri="{FF2B5EF4-FFF2-40B4-BE49-F238E27FC236}">
                <a16:creationId xmlns:a16="http://schemas.microsoft.com/office/drawing/2014/main" id="{789B8D51-F540-4E14-9F1E-27149D0B89A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0575" y="2262188"/>
            <a:ext cx="8242300" cy="360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8" name="Rechteck 1">
            <a:extLst>
              <a:ext uri="{FF2B5EF4-FFF2-40B4-BE49-F238E27FC236}">
                <a16:creationId xmlns:a16="http://schemas.microsoft.com/office/drawing/2014/main" id="{E75224EB-83C0-4A19-AE33-AC381DF760CA}"/>
              </a:ext>
            </a:extLst>
          </p:cNvPr>
          <p:cNvSpPr>
            <a:spLocks noChangeArrowheads="1"/>
          </p:cNvSpPr>
          <p:nvPr/>
        </p:nvSpPr>
        <p:spPr bwMode="auto">
          <a:xfrm>
            <a:off x="909638" y="5932488"/>
            <a:ext cx="12668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1">
            <a:extLst>
              <a:ext uri="{FF2B5EF4-FFF2-40B4-BE49-F238E27FC236}">
                <a16:creationId xmlns:a16="http://schemas.microsoft.com/office/drawing/2014/main" id="{AB62049D-7575-4320-9717-7DB6B4E34EC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Indonesien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Heimarbeit als Bestandteil der indonesischen Schuhbranche</a:t>
            </a:r>
          </a:p>
        </p:txBody>
      </p:sp>
      <p:sp>
        <p:nvSpPr>
          <p:cNvPr id="25603" name="Text Box 2">
            <a:extLst>
              <a:ext uri="{FF2B5EF4-FFF2-40B4-BE49-F238E27FC236}">
                <a16:creationId xmlns:a16="http://schemas.microsoft.com/office/drawing/2014/main" id="{1D24416E-1F2B-49B5-A5BD-CCFA6C519C07}"/>
              </a:ext>
            </a:extLst>
          </p:cNvPr>
          <p:cNvSpPr txBox="1">
            <a:spLocks noChangeArrowheads="1"/>
          </p:cNvSpPr>
          <p:nvPr/>
        </p:nvSpPr>
        <p:spPr bwMode="auto">
          <a:xfrm>
            <a:off x="1155700" y="2198688"/>
            <a:ext cx="8001000" cy="3733800"/>
          </a:xfrm>
          <a:prstGeom prst="rect">
            <a:avLst/>
          </a:prstGeom>
          <a:noFill/>
          <a:ln>
            <a:noFill/>
          </a:ln>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keine Ratifizierung des ILO-Übereinkommen zu Heimarbeit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fehlender rechtlicher Status der </a:t>
            </a:r>
            <a:r>
              <a:rPr lang="de-DE" altLang="de-DE" sz="2000" dirty="0" err="1">
                <a:solidFill>
                  <a:srgbClr val="002060"/>
                </a:solidFill>
                <a:latin typeface="Calibri" panose="020F0502020204030204" pitchFamily="34" charset="0"/>
                <a:cs typeface="Calibri" panose="020F0502020204030204" pitchFamily="34" charset="0"/>
              </a:rPr>
              <a:t>Heimarbeiter_innen</a:t>
            </a:r>
            <a:endParaRPr lang="de-DE" altLang="de-DE" sz="2000" dirty="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defRPr/>
            </a:pPr>
            <a:endParaRPr lang="de-DE" altLang="de-DE" sz="2000" dirty="0">
              <a:solidFill>
                <a:srgbClr val="002060"/>
              </a:solidFill>
              <a:latin typeface="Calibri" panose="020F0502020204030204" pitchFamily="34" charset="0"/>
              <a:cs typeface="Calibri" panose="020F0502020204030204" pitchFamily="34" charset="0"/>
            </a:endParaRPr>
          </a:p>
        </p:txBody>
      </p:sp>
      <p:sp>
        <p:nvSpPr>
          <p:cNvPr id="66564" name="Text Box 5">
            <a:extLst>
              <a:ext uri="{FF2B5EF4-FFF2-40B4-BE49-F238E27FC236}">
                <a16:creationId xmlns:a16="http://schemas.microsoft.com/office/drawing/2014/main" id="{A1A59FD2-C9D3-4BBE-85CF-32D1D627D27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27</a:t>
            </a:r>
          </a:p>
        </p:txBody>
      </p:sp>
      <p:pic>
        <p:nvPicPr>
          <p:cNvPr id="7" name="Picture 3">
            <a:extLst>
              <a:ext uri="{FF2B5EF4-FFF2-40B4-BE49-F238E27FC236}">
                <a16:creationId xmlns:a16="http://schemas.microsoft.com/office/drawing/2014/main" id="{242222D8-D5A3-4439-9871-353AECF0FD1B}"/>
              </a:ext>
            </a:extLst>
          </p:cNvPr>
          <p:cNvPicPr>
            <a:picLocks noChangeAspect="1" noChangeArrowheads="1"/>
          </p:cNvPicPr>
          <p:nvPr/>
        </p:nvPicPr>
        <p:blipFill>
          <a:blip r:embed="rId3" cstate="print"/>
          <a:srcRect/>
          <a:stretch>
            <a:fillRect/>
          </a:stretch>
        </p:blipFill>
        <p:spPr bwMode="auto">
          <a:xfrm>
            <a:off x="3286679" y="3212976"/>
            <a:ext cx="3256442" cy="3141848"/>
          </a:xfrm>
          <a:prstGeom prst="rect">
            <a:avLst/>
          </a:prstGeom>
          <a:noFill/>
          <a:ln>
            <a:noFill/>
          </a:ln>
          <a:effectLst>
            <a:glow rad="63500">
              <a:srgbClr val="000000">
                <a:alpha val="40000"/>
              </a:srgbClr>
            </a:glow>
            <a:outerShdw dist="35921" dir="2700000" algn="ctr" rotWithShape="0">
              <a:schemeClr val="bg2"/>
            </a:outerShdw>
          </a:effectLst>
        </p:spPr>
      </p:pic>
      <p:sp>
        <p:nvSpPr>
          <p:cNvPr id="66566" name="Textfeld 1">
            <a:extLst>
              <a:ext uri="{FF2B5EF4-FFF2-40B4-BE49-F238E27FC236}">
                <a16:creationId xmlns:a16="http://schemas.microsoft.com/office/drawing/2014/main" id="{F07C25A2-42D1-4A66-ABC7-2DB209C2E171}"/>
              </a:ext>
            </a:extLst>
          </p:cNvPr>
          <p:cNvSpPr txBox="1">
            <a:spLocks noChangeArrowheads="1"/>
          </p:cNvSpPr>
          <p:nvPr/>
        </p:nvSpPr>
        <p:spPr bwMode="auto">
          <a:xfrm>
            <a:off x="3286125" y="6411913"/>
            <a:ext cx="3484563"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Ferrie Latief/ILO/flickr.com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 Box 1">
            <a:extLst>
              <a:ext uri="{FF2B5EF4-FFF2-40B4-BE49-F238E27FC236}">
                <a16:creationId xmlns:a16="http://schemas.microsoft.com/office/drawing/2014/main" id="{93065E6E-2D48-4BC1-9F36-5286BF365E8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Indonesien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Die Arbeitssituation der Heimarbeiter_innen</a:t>
            </a:r>
          </a:p>
        </p:txBody>
      </p:sp>
      <p:sp>
        <p:nvSpPr>
          <p:cNvPr id="68611" name="Text Box 2">
            <a:extLst>
              <a:ext uri="{FF2B5EF4-FFF2-40B4-BE49-F238E27FC236}">
                <a16:creationId xmlns:a16="http://schemas.microsoft.com/office/drawing/2014/main" id="{BCFC1162-0507-4727-9262-FD2B1B9BDA7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68612" name="Text Box 5">
            <a:extLst>
              <a:ext uri="{FF2B5EF4-FFF2-40B4-BE49-F238E27FC236}">
                <a16:creationId xmlns:a16="http://schemas.microsoft.com/office/drawing/2014/main" id="{426EB564-4DA4-4D6C-AD28-36EBF27C601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28</a:t>
            </a:r>
          </a:p>
        </p:txBody>
      </p:sp>
      <p:pic>
        <p:nvPicPr>
          <p:cNvPr id="9" name="Picture 6">
            <a:extLst>
              <a:ext uri="{FF2B5EF4-FFF2-40B4-BE49-F238E27FC236}">
                <a16:creationId xmlns:a16="http://schemas.microsoft.com/office/drawing/2014/main" id="{7DD3D383-0F9D-40D7-BF4C-7A417A83B186}"/>
              </a:ext>
            </a:extLst>
          </p:cNvPr>
          <p:cNvPicPr>
            <a:picLocks noChangeAspect="1" noChangeArrowheads="1"/>
          </p:cNvPicPr>
          <p:nvPr/>
        </p:nvPicPr>
        <p:blipFill>
          <a:blip r:embed="rId3"/>
          <a:srcRect/>
          <a:stretch>
            <a:fillRect/>
          </a:stretch>
        </p:blipFill>
        <p:spPr bwMode="auto">
          <a:xfrm>
            <a:off x="1155700" y="2198688"/>
            <a:ext cx="2521986" cy="1905968"/>
          </a:xfrm>
          <a:prstGeom prst="rect">
            <a:avLst/>
          </a:prstGeom>
          <a:noFill/>
          <a:ln>
            <a:noFill/>
          </a:ln>
          <a:effectLst>
            <a:glow rad="63500">
              <a:srgbClr val="000000">
                <a:alpha val="40000"/>
              </a:srgbClr>
            </a:glow>
            <a:outerShdw dist="35921" dir="2700000" algn="ctr" rotWithShape="0">
              <a:schemeClr val="bg2"/>
            </a:outerShdw>
          </a:effectLst>
        </p:spPr>
      </p:pic>
      <p:pic>
        <p:nvPicPr>
          <p:cNvPr id="10" name="Picture 2">
            <a:extLst>
              <a:ext uri="{FF2B5EF4-FFF2-40B4-BE49-F238E27FC236}">
                <a16:creationId xmlns:a16="http://schemas.microsoft.com/office/drawing/2014/main" id="{06792A40-0E79-4ACE-B109-75E91C45BEBF}"/>
              </a:ext>
            </a:extLst>
          </p:cNvPr>
          <p:cNvPicPr>
            <a:picLocks noChangeAspect="1" noChangeArrowheads="1"/>
          </p:cNvPicPr>
          <p:nvPr/>
        </p:nvPicPr>
        <p:blipFill>
          <a:blip r:embed="rId4" cstate="print"/>
          <a:srcRect/>
          <a:stretch>
            <a:fillRect/>
          </a:stretch>
        </p:blipFill>
        <p:spPr bwMode="auto">
          <a:xfrm>
            <a:off x="3923928" y="1999544"/>
            <a:ext cx="4606123" cy="2304256"/>
          </a:xfrm>
          <a:prstGeom prst="rect">
            <a:avLst/>
          </a:prstGeom>
          <a:noFill/>
          <a:ln>
            <a:noFill/>
          </a:ln>
          <a:effectLst>
            <a:glow rad="63500">
              <a:srgbClr val="000000">
                <a:alpha val="40000"/>
              </a:srgbClr>
            </a:glow>
            <a:outerShdw dist="35921" dir="2700000" algn="ctr" rotWithShape="0">
              <a:schemeClr val="bg2"/>
            </a:outerShdw>
          </a:effectLst>
        </p:spPr>
      </p:pic>
      <p:pic>
        <p:nvPicPr>
          <p:cNvPr id="11" name="Picture 4">
            <a:extLst>
              <a:ext uri="{FF2B5EF4-FFF2-40B4-BE49-F238E27FC236}">
                <a16:creationId xmlns:a16="http://schemas.microsoft.com/office/drawing/2014/main" id="{A5830F63-A843-40A5-8919-22534A9267DC}"/>
              </a:ext>
            </a:extLst>
          </p:cNvPr>
          <p:cNvPicPr>
            <a:picLocks noChangeAspect="1" noChangeArrowheads="1"/>
          </p:cNvPicPr>
          <p:nvPr/>
        </p:nvPicPr>
        <p:blipFill>
          <a:blip r:embed="rId5" cstate="print"/>
          <a:srcRect/>
          <a:stretch>
            <a:fillRect/>
          </a:stretch>
        </p:blipFill>
        <p:spPr bwMode="auto">
          <a:xfrm>
            <a:off x="1286945" y="4512628"/>
            <a:ext cx="3267514" cy="1839878"/>
          </a:xfrm>
          <a:prstGeom prst="rect">
            <a:avLst/>
          </a:prstGeom>
          <a:noFill/>
          <a:ln>
            <a:noFill/>
          </a:ln>
          <a:effectLst>
            <a:glow rad="63500">
              <a:srgbClr val="000000">
                <a:alpha val="40000"/>
              </a:srgbClr>
            </a:glow>
            <a:outerShdw dist="35921" dir="2700000" algn="ctr" rotWithShape="0">
              <a:schemeClr val="bg2"/>
            </a:outerShdw>
          </a:effectLst>
        </p:spPr>
      </p:pic>
      <p:pic>
        <p:nvPicPr>
          <p:cNvPr id="12" name="Picture 5">
            <a:extLst>
              <a:ext uri="{FF2B5EF4-FFF2-40B4-BE49-F238E27FC236}">
                <a16:creationId xmlns:a16="http://schemas.microsoft.com/office/drawing/2014/main" id="{F0F6F2D5-7701-4000-9000-D3C900B0AA83}"/>
              </a:ext>
            </a:extLst>
          </p:cNvPr>
          <p:cNvPicPr>
            <a:picLocks noChangeAspect="1" noChangeArrowheads="1"/>
          </p:cNvPicPr>
          <p:nvPr/>
        </p:nvPicPr>
        <p:blipFill rotWithShape="1">
          <a:blip r:embed="rId6"/>
          <a:srcRect r="15439"/>
          <a:stretch/>
        </p:blipFill>
        <p:spPr bwMode="auto">
          <a:xfrm>
            <a:off x="4914900" y="4498181"/>
            <a:ext cx="3240534" cy="2163763"/>
          </a:xfrm>
          <a:prstGeom prst="rect">
            <a:avLst/>
          </a:prstGeom>
          <a:noFill/>
          <a:ln>
            <a:noFill/>
          </a:ln>
          <a:effectLst>
            <a:glow rad="63500">
              <a:srgbClr val="000000">
                <a:alpha val="40000"/>
              </a:srgbClr>
            </a:glow>
            <a:outerShdw dist="35921" dir="2700000" algn="ctr" rotWithShape="0">
              <a:schemeClr val="bg2"/>
            </a:outerShdw>
          </a:effectLst>
        </p:spPr>
      </p:pic>
      <p:sp>
        <p:nvSpPr>
          <p:cNvPr id="68617" name="Rechteck 1">
            <a:extLst>
              <a:ext uri="{FF2B5EF4-FFF2-40B4-BE49-F238E27FC236}">
                <a16:creationId xmlns:a16="http://schemas.microsoft.com/office/drawing/2014/main" id="{5FF37F4C-43DC-4FDF-9675-A839DDF47885}"/>
              </a:ext>
            </a:extLst>
          </p:cNvPr>
          <p:cNvSpPr>
            <a:spLocks noChangeArrowheads="1"/>
          </p:cNvSpPr>
          <p:nvPr/>
        </p:nvSpPr>
        <p:spPr bwMode="auto">
          <a:xfrm>
            <a:off x="1287463" y="6450013"/>
            <a:ext cx="195103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Fotos: Dietrich Weinbrenner</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ext Box 1">
            <a:extLst>
              <a:ext uri="{FF2B5EF4-FFF2-40B4-BE49-F238E27FC236}">
                <a16:creationId xmlns:a16="http://schemas.microsoft.com/office/drawing/2014/main" id="{431883A7-60C0-422B-AD75-57BE7B3DF634}"/>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Indische Produktionszentren von Lederschuhen </a:t>
            </a:r>
            <a:endParaRPr lang="de-DE" altLang="de-DE" sz="2800" b="1">
              <a:solidFill>
                <a:srgbClr val="003366"/>
              </a:solidFill>
              <a:latin typeface="Calibri" panose="020F0502020204030204" pitchFamily="34" charset="0"/>
              <a:cs typeface="Calibri" panose="020F0502020204030204" pitchFamily="34" charset="0"/>
            </a:endParaRPr>
          </a:p>
        </p:txBody>
      </p:sp>
      <p:sp>
        <p:nvSpPr>
          <p:cNvPr id="70659" name="Text Box 2">
            <a:extLst>
              <a:ext uri="{FF2B5EF4-FFF2-40B4-BE49-F238E27FC236}">
                <a16:creationId xmlns:a16="http://schemas.microsoft.com/office/drawing/2014/main" id="{0F60BC2F-DB44-41FF-B46B-50EAFE9B51C2}"/>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70660" name="Text Box 5">
            <a:extLst>
              <a:ext uri="{FF2B5EF4-FFF2-40B4-BE49-F238E27FC236}">
                <a16:creationId xmlns:a16="http://schemas.microsoft.com/office/drawing/2014/main" id="{A415D881-B2B6-487F-886A-018C8B9166FF}"/>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29</a:t>
            </a:r>
          </a:p>
        </p:txBody>
      </p:sp>
      <p:sp>
        <p:nvSpPr>
          <p:cNvPr id="70661" name="Rechteck 1">
            <a:extLst>
              <a:ext uri="{FF2B5EF4-FFF2-40B4-BE49-F238E27FC236}">
                <a16:creationId xmlns:a16="http://schemas.microsoft.com/office/drawing/2014/main" id="{BCF602B6-C0C7-4FC8-9004-AD2A8300A91D}"/>
              </a:ext>
            </a:extLst>
          </p:cNvPr>
          <p:cNvSpPr>
            <a:spLocks noChangeArrowheads="1"/>
          </p:cNvSpPr>
          <p:nvPr/>
        </p:nvSpPr>
        <p:spPr bwMode="auto">
          <a:xfrm>
            <a:off x="7807325" y="6599238"/>
            <a:ext cx="12668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pic>
        <p:nvPicPr>
          <p:cNvPr id="70662" name="Picture 8">
            <a:extLst>
              <a:ext uri="{FF2B5EF4-FFF2-40B4-BE49-F238E27FC236}">
                <a16:creationId xmlns:a16="http://schemas.microsoft.com/office/drawing/2014/main" id="{5C634FF1-C66F-4EEE-AD2A-C12F39E1A8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32113" y="1844675"/>
            <a:ext cx="3965575" cy="493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1">
            <a:extLst>
              <a:ext uri="{FF2B5EF4-FFF2-40B4-BE49-F238E27FC236}">
                <a16:creationId xmlns:a16="http://schemas.microsoft.com/office/drawing/2014/main" id="{5C131192-6C9C-4ED5-85FB-610E358DB472}"/>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Kampagne für Saubere Kleidung</a:t>
            </a:r>
          </a:p>
          <a:p>
            <a:pPr algn="ctr" eaLnBrk="1" hangingPunct="1">
              <a:lnSpc>
                <a:spcPct val="90000"/>
              </a:lnSpc>
              <a:buSzPct val="100000"/>
            </a:pPr>
            <a:r>
              <a:rPr lang="de-DE" altLang="de-DE" sz="2400" b="1">
                <a:solidFill>
                  <a:srgbClr val="003366"/>
                </a:solidFill>
                <a:latin typeface="Calibri" panose="020F0502020204030204" pitchFamily="34" charset="0"/>
                <a:cs typeface="Calibri" panose="020F0502020204030204" pitchFamily="34" charset="0"/>
              </a:rPr>
              <a:t>Clean Clothes Campaign (CCC)</a:t>
            </a:r>
          </a:p>
        </p:txBody>
      </p:sp>
      <p:sp>
        <p:nvSpPr>
          <p:cNvPr id="94211" name="Text Box 2">
            <a:extLst>
              <a:ext uri="{FF2B5EF4-FFF2-40B4-BE49-F238E27FC236}">
                <a16:creationId xmlns:a16="http://schemas.microsoft.com/office/drawing/2014/main" id="{50C17D5C-1CB3-46ED-A268-855E581077BD}"/>
              </a:ext>
            </a:extLst>
          </p:cNvPr>
          <p:cNvSpPr txBox="1">
            <a:spLocks noChangeArrowheads="1"/>
          </p:cNvSpPr>
          <p:nvPr/>
        </p:nvSpPr>
        <p:spPr bwMode="auto">
          <a:xfrm>
            <a:off x="1155700" y="2198688"/>
            <a:ext cx="8001000" cy="3733800"/>
          </a:xfrm>
          <a:prstGeom prst="rect">
            <a:avLst/>
          </a:prstGeom>
          <a:noFill/>
          <a:ln>
            <a:noFill/>
          </a:ln>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sz="2400">
                <a:solidFill>
                  <a:schemeClr val="bg1"/>
                </a:solidFill>
                <a:latin typeface="Times New Roman" panose="02020603050405020304" pitchFamily="18" charset="0"/>
                <a:ea typeface="MS PGothic" panose="020B0600070205080204" pitchFamily="34" charset="-128"/>
              </a:defRPr>
            </a:lvl9pPr>
          </a:lstStyle>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Facts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in Deutschland 25 Trägerorganisationen</a:t>
            </a:r>
          </a:p>
          <a:p>
            <a:pPr lvl="1" eaLnBrk="1">
              <a:lnSpc>
                <a:spcPct val="93000"/>
              </a:lnSpc>
              <a:spcAft>
                <a:spcPts val="522"/>
              </a:spcAft>
              <a:buSzPct val="100000"/>
              <a:buFont typeface="Courier New" panose="02070309020205020404" pitchFamily="49" charset="0"/>
              <a:buChar char="o"/>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FEMNET ist Mitglied im Trägerkreis</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europaweites Netzwerk in 15 Ländern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 über 200 Mitgliedsorganisationen</a:t>
            </a:r>
          </a:p>
          <a:p>
            <a:pPr eaLnBrk="1">
              <a:lnSpc>
                <a:spcPct val="93000"/>
              </a:lnSpc>
              <a:spcAft>
                <a:spcPts val="522"/>
              </a:spcAft>
              <a:buSzPct val="100000"/>
              <a:buFont typeface="Arial" panose="020B0604020202020204" pitchFamily="34" charset="0"/>
              <a:buChar char="•"/>
              <a:defRPr/>
            </a:pP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0" indent="0" eaLnBrk="1">
              <a:lnSpc>
                <a:spcPct val="93000"/>
              </a:lnSpc>
              <a:spcAft>
                <a:spcPts val="522"/>
              </a:spcAft>
              <a:buSzPct val="100000"/>
              <a:defRPr/>
            </a:pPr>
            <a:r>
              <a:rPr lang="de-DE" altLang="de-DE" sz="1800"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Aktivitäten</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weltweite Eilaktionen unterstützen </a:t>
            </a:r>
            <a:r>
              <a:rPr lang="de-DE" altLang="de-DE" sz="1800" dirty="0" err="1">
                <a:solidFill>
                  <a:srgbClr val="003366"/>
                </a:solidFill>
                <a:latin typeface="Calibri" panose="020F0502020204030204" pitchFamily="34" charset="0"/>
                <a:ea typeface="Microsoft YaHei" panose="020B0503020204020204" pitchFamily="34" charset="-122"/>
                <a:cs typeface="Calibri" panose="020F0502020204030204" pitchFamily="34" charset="0"/>
              </a:rPr>
              <a:t>Arbeiter_innen</a:t>
            </a: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vor Ort</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Schwerpunkte in Asien, Osteuropa und Mittelamerika</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Einsatz für Arbeitsnormen der ILO*</a:t>
            </a:r>
          </a:p>
          <a:p>
            <a:pPr marL="285750" indent="-285750" eaLnBrk="1">
              <a:lnSpc>
                <a:spcPct val="93000"/>
              </a:lnSpc>
              <a:spcAft>
                <a:spcPts val="522"/>
              </a:spcAft>
              <a:buSzPct val="100000"/>
              <a:buFont typeface="Arial" panose="020B0604020202020204" pitchFamily="34" charset="0"/>
              <a:buChar char="•"/>
              <a:defRPr/>
            </a:pP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Verbesserung der Arbeitsbedingungen </a:t>
            </a:r>
            <a:b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br>
            <a:r>
              <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(Lohn, Diskriminierung etc.)</a:t>
            </a:r>
          </a:p>
        </p:txBody>
      </p:sp>
      <p:sp>
        <p:nvSpPr>
          <p:cNvPr id="17412" name="Text Box 5">
            <a:extLst>
              <a:ext uri="{FF2B5EF4-FFF2-40B4-BE49-F238E27FC236}">
                <a16:creationId xmlns:a16="http://schemas.microsoft.com/office/drawing/2014/main" id="{37A08E41-F1E8-47BE-834A-D6E8677095FC}"/>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a:t>
            </a:r>
          </a:p>
        </p:txBody>
      </p:sp>
      <p:sp>
        <p:nvSpPr>
          <p:cNvPr id="17413" name="Textfeld 2">
            <a:extLst>
              <a:ext uri="{FF2B5EF4-FFF2-40B4-BE49-F238E27FC236}">
                <a16:creationId xmlns:a16="http://schemas.microsoft.com/office/drawing/2014/main" id="{0DB36AA1-0B0A-46A4-8324-BA8326708F6B}"/>
              </a:ext>
            </a:extLst>
          </p:cNvPr>
          <p:cNvSpPr txBox="1">
            <a:spLocks noChangeArrowheads="1"/>
          </p:cNvSpPr>
          <p:nvPr/>
        </p:nvSpPr>
        <p:spPr bwMode="auto">
          <a:xfrm>
            <a:off x="774700" y="6557963"/>
            <a:ext cx="3889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de-DE" altLang="de-DE" sz="1400">
                <a:solidFill>
                  <a:srgbClr val="002060"/>
                </a:solidFill>
                <a:latin typeface="Calibri" panose="020F0502020204030204" pitchFamily="34" charset="0"/>
                <a:ea typeface="MS PGothic" panose="020B0600070205080204" pitchFamily="34" charset="-128"/>
                <a:cs typeface="Calibri" panose="020F0502020204030204" pitchFamily="34" charset="0"/>
              </a:rPr>
              <a:t>*ILO = internationale Arbeitsorganisation</a:t>
            </a:r>
          </a:p>
        </p:txBody>
      </p:sp>
      <p:sp>
        <p:nvSpPr>
          <p:cNvPr id="17414" name="Fußzeilenplatzhalter 1">
            <a:extLst>
              <a:ext uri="{FF2B5EF4-FFF2-40B4-BE49-F238E27FC236}">
                <a16:creationId xmlns:a16="http://schemas.microsoft.com/office/drawing/2014/main" id="{9E1D2FEA-E34F-4575-A27E-1A1DFF5C729B}"/>
              </a:ext>
            </a:extLst>
          </p:cNvPr>
          <p:cNvSpPr>
            <a:spLocks noGrp="1"/>
          </p:cNvSpPr>
          <p:nvPr>
            <p:ph type="ftr" sz="quarter" idx="11"/>
          </p:nvPr>
        </p:nvSpPr>
        <p:spPr/>
        <p:txBody>
          <a:bodyPr/>
          <a:lstStyle/>
          <a:p>
            <a:pPr>
              <a:defRPr/>
            </a:pPr>
            <a:r>
              <a:rPr lang="de-DE" altLang="de-DE">
                <a:solidFill>
                  <a:srgbClr val="003366"/>
                </a:solidFill>
              </a:rPr>
              <a:t>Multiplikatorin</a:t>
            </a:r>
          </a:p>
        </p:txBody>
      </p:sp>
      <p:pic>
        <p:nvPicPr>
          <p:cNvPr id="17415" name="Grafik 7">
            <a:extLst>
              <a:ext uri="{FF2B5EF4-FFF2-40B4-BE49-F238E27FC236}">
                <a16:creationId xmlns:a16="http://schemas.microsoft.com/office/drawing/2014/main" id="{FFE946F6-2A34-4643-B5D9-70108461CA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72225" y="2198688"/>
            <a:ext cx="2543175" cy="1624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 Box 1">
            <a:extLst>
              <a:ext uri="{FF2B5EF4-FFF2-40B4-BE49-F238E27FC236}">
                <a16:creationId xmlns:a16="http://schemas.microsoft.com/office/drawing/2014/main" id="{B47DE2E3-5C01-4100-B336-682565430D1D}"/>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Prekäre Arbeitsverhältnisse</a:t>
            </a:r>
          </a:p>
        </p:txBody>
      </p:sp>
      <p:sp>
        <p:nvSpPr>
          <p:cNvPr id="25603" name="Text Box 2">
            <a:extLst>
              <a:ext uri="{FF2B5EF4-FFF2-40B4-BE49-F238E27FC236}">
                <a16:creationId xmlns:a16="http://schemas.microsoft.com/office/drawing/2014/main" id="{0156B9CD-A8FB-4638-B380-D0FB069F7356}"/>
              </a:ext>
            </a:extLst>
          </p:cNvPr>
          <p:cNvSpPr txBox="1">
            <a:spLocks noChangeArrowheads="1"/>
          </p:cNvSpPr>
          <p:nvPr/>
        </p:nvSpPr>
        <p:spPr bwMode="auto">
          <a:xfrm>
            <a:off x="1155700" y="2198688"/>
            <a:ext cx="8001000" cy="3733800"/>
          </a:xfrm>
          <a:prstGeom prst="rect">
            <a:avLst/>
          </a:prstGeom>
          <a:noFill/>
          <a:ln>
            <a:noFill/>
          </a:ln>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Anstellungsverhältnisse</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Arbeitsverträge und Sozialversicherung</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Gesundheit und Sicherheit</a:t>
            </a:r>
          </a:p>
          <a:p>
            <a:pPr eaLnBrk="1" hangingPunct="1">
              <a:spcBef>
                <a:spcPts val="488"/>
              </a:spcBef>
              <a:buClr>
                <a:srgbClr val="003366"/>
              </a:buClr>
              <a:buSzPct val="75000"/>
              <a:defRPr/>
            </a:pPr>
            <a:endParaRPr lang="de-DE" altLang="de-DE" sz="2000" dirty="0">
              <a:solidFill>
                <a:srgbClr val="002060"/>
              </a:solidFill>
              <a:latin typeface="Calibri" panose="020F0502020204030204" pitchFamily="34" charset="0"/>
              <a:cs typeface="Calibri" panose="020F0502020204030204" pitchFamily="34" charset="0"/>
            </a:endParaRPr>
          </a:p>
        </p:txBody>
      </p:sp>
      <p:sp>
        <p:nvSpPr>
          <p:cNvPr id="72708" name="Text Box 5">
            <a:extLst>
              <a:ext uri="{FF2B5EF4-FFF2-40B4-BE49-F238E27FC236}">
                <a16:creationId xmlns:a16="http://schemas.microsoft.com/office/drawing/2014/main" id="{9EB2122E-290C-40E7-8EAB-32D95904114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30</a:t>
            </a:r>
          </a:p>
        </p:txBody>
      </p:sp>
      <p:sp>
        <p:nvSpPr>
          <p:cNvPr id="72709" name="Textfeld 1">
            <a:extLst>
              <a:ext uri="{FF2B5EF4-FFF2-40B4-BE49-F238E27FC236}">
                <a16:creationId xmlns:a16="http://schemas.microsoft.com/office/drawing/2014/main" id="{2F223D82-B314-4669-9F4A-38A569F09575}"/>
              </a:ext>
            </a:extLst>
          </p:cNvPr>
          <p:cNvSpPr txBox="1">
            <a:spLocks noChangeArrowheads="1"/>
          </p:cNvSpPr>
          <p:nvPr/>
        </p:nvSpPr>
        <p:spPr bwMode="auto">
          <a:xfrm>
            <a:off x="4416425" y="6145213"/>
            <a:ext cx="3484563"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Christina Schröder, SÜDWIND</a:t>
            </a:r>
          </a:p>
        </p:txBody>
      </p:sp>
      <p:pic>
        <p:nvPicPr>
          <p:cNvPr id="72710" name="Picture 5">
            <a:extLst>
              <a:ext uri="{FF2B5EF4-FFF2-40B4-BE49-F238E27FC236}">
                <a16:creationId xmlns:a16="http://schemas.microsoft.com/office/drawing/2014/main" id="{C41569EF-9FC4-4BE3-B957-673A05C917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35475" y="3581400"/>
            <a:ext cx="4273550" cy="254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ext Box 1">
            <a:extLst>
              <a:ext uri="{FF2B5EF4-FFF2-40B4-BE49-F238E27FC236}">
                <a16:creationId xmlns:a16="http://schemas.microsoft.com/office/drawing/2014/main" id="{682715D3-0C8A-42BF-88BB-4F14895E0C8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Indien</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Aufrechterhaltung diskriminierender Strukturen </a:t>
            </a:r>
          </a:p>
        </p:txBody>
      </p:sp>
      <p:sp>
        <p:nvSpPr>
          <p:cNvPr id="74755" name="Text Box 2">
            <a:extLst>
              <a:ext uri="{FF2B5EF4-FFF2-40B4-BE49-F238E27FC236}">
                <a16:creationId xmlns:a16="http://schemas.microsoft.com/office/drawing/2014/main" id="{7D8FCFE8-ABB1-4338-8B3E-DD7F492A522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74756" name="Text Box 5">
            <a:extLst>
              <a:ext uri="{FF2B5EF4-FFF2-40B4-BE49-F238E27FC236}">
                <a16:creationId xmlns:a16="http://schemas.microsoft.com/office/drawing/2014/main" id="{98CA7E0E-F62E-4CE2-A50F-661DA6B2619E}"/>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31</a:t>
            </a:r>
          </a:p>
        </p:txBody>
      </p:sp>
      <p:sp>
        <p:nvSpPr>
          <p:cNvPr id="74757" name="Rechteck 1">
            <a:extLst>
              <a:ext uri="{FF2B5EF4-FFF2-40B4-BE49-F238E27FC236}">
                <a16:creationId xmlns:a16="http://schemas.microsoft.com/office/drawing/2014/main" id="{591ECBFC-708C-437C-BB46-42F6AA5DCFCF}"/>
              </a:ext>
            </a:extLst>
          </p:cNvPr>
          <p:cNvSpPr>
            <a:spLocks noChangeArrowheads="1"/>
          </p:cNvSpPr>
          <p:nvPr/>
        </p:nvSpPr>
        <p:spPr bwMode="auto">
          <a:xfrm>
            <a:off x="7847013" y="6564313"/>
            <a:ext cx="12668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pic>
        <p:nvPicPr>
          <p:cNvPr id="74758" name="Picture 9">
            <a:extLst>
              <a:ext uri="{FF2B5EF4-FFF2-40B4-BE49-F238E27FC236}">
                <a16:creationId xmlns:a16="http://schemas.microsoft.com/office/drawing/2014/main" id="{78C3E335-8F04-410D-AC82-EF0391003E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6075" y="1905000"/>
            <a:ext cx="7080250" cy="4659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ext Box 1">
            <a:extLst>
              <a:ext uri="{FF2B5EF4-FFF2-40B4-BE49-F238E27FC236}">
                <a16:creationId xmlns:a16="http://schemas.microsoft.com/office/drawing/2014/main" id="{D9D1D2E0-90AA-4B9C-8677-C19D9562A58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China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Die wichtigsten schuhproduzierenden Provinzen in China</a:t>
            </a:r>
          </a:p>
        </p:txBody>
      </p:sp>
      <p:sp>
        <p:nvSpPr>
          <p:cNvPr id="76803" name="Text Box 2">
            <a:extLst>
              <a:ext uri="{FF2B5EF4-FFF2-40B4-BE49-F238E27FC236}">
                <a16:creationId xmlns:a16="http://schemas.microsoft.com/office/drawing/2014/main" id="{6AA3C736-9720-4342-A7F5-BC72CE8E31FD}"/>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76804" name="Text Box 5">
            <a:extLst>
              <a:ext uri="{FF2B5EF4-FFF2-40B4-BE49-F238E27FC236}">
                <a16:creationId xmlns:a16="http://schemas.microsoft.com/office/drawing/2014/main" id="{8E5B678C-16E5-43C9-AD14-ABA2190AEF34}"/>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32</a:t>
            </a:r>
          </a:p>
        </p:txBody>
      </p:sp>
      <p:sp>
        <p:nvSpPr>
          <p:cNvPr id="76805" name="Rechteck 1">
            <a:extLst>
              <a:ext uri="{FF2B5EF4-FFF2-40B4-BE49-F238E27FC236}">
                <a16:creationId xmlns:a16="http://schemas.microsoft.com/office/drawing/2014/main" id="{BB2969EF-47FD-41D7-9E03-03F817A82151}"/>
              </a:ext>
            </a:extLst>
          </p:cNvPr>
          <p:cNvSpPr>
            <a:spLocks noChangeArrowheads="1"/>
          </p:cNvSpPr>
          <p:nvPr/>
        </p:nvSpPr>
        <p:spPr bwMode="auto">
          <a:xfrm>
            <a:off x="7807325" y="6599238"/>
            <a:ext cx="12668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pic>
        <p:nvPicPr>
          <p:cNvPr id="76806" name="Picture 6">
            <a:extLst>
              <a:ext uri="{FF2B5EF4-FFF2-40B4-BE49-F238E27FC236}">
                <a16:creationId xmlns:a16="http://schemas.microsoft.com/office/drawing/2014/main" id="{6A78F317-173A-42C8-B913-90B94E5BC4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1650" y="2303463"/>
            <a:ext cx="6767513"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ext Box 1">
            <a:extLst>
              <a:ext uri="{FF2B5EF4-FFF2-40B4-BE49-F238E27FC236}">
                <a16:creationId xmlns:a16="http://schemas.microsoft.com/office/drawing/2014/main" id="{A85700EA-6AF3-4EC8-9CE6-7DDE719F4E35}"/>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China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Arbeitsrechtsverletzungen in der chinesischen Schuhproduktion</a:t>
            </a:r>
          </a:p>
        </p:txBody>
      </p:sp>
      <p:sp>
        <p:nvSpPr>
          <p:cNvPr id="78851" name="Text Box 2">
            <a:extLst>
              <a:ext uri="{FF2B5EF4-FFF2-40B4-BE49-F238E27FC236}">
                <a16:creationId xmlns:a16="http://schemas.microsoft.com/office/drawing/2014/main" id="{D9E43EF9-2DED-45DE-B92B-4A01733F286D}"/>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Arbeitszeit und Zwang zu Überstunden</a:t>
            </a:r>
          </a:p>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Diskriminierung von Frauen</a:t>
            </a:r>
          </a:p>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Gesundheit und Sicherheit</a:t>
            </a:r>
          </a:p>
        </p:txBody>
      </p:sp>
      <p:sp>
        <p:nvSpPr>
          <p:cNvPr id="78852" name="Text Box 5">
            <a:extLst>
              <a:ext uri="{FF2B5EF4-FFF2-40B4-BE49-F238E27FC236}">
                <a16:creationId xmlns:a16="http://schemas.microsoft.com/office/drawing/2014/main" id="{1B33C330-B3E6-4903-AC6C-7F9613907BEB}"/>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33</a:t>
            </a:r>
          </a:p>
        </p:txBody>
      </p:sp>
      <p:pic>
        <p:nvPicPr>
          <p:cNvPr id="78853" name="Picture 3">
            <a:extLst>
              <a:ext uri="{FF2B5EF4-FFF2-40B4-BE49-F238E27FC236}">
                <a16:creationId xmlns:a16="http://schemas.microsoft.com/office/drawing/2014/main" id="{18BC7F50-5B0F-438C-A3ED-7E8F4C26B7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6213" y="3454400"/>
            <a:ext cx="439737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854" name="Textfeld 1">
            <a:extLst>
              <a:ext uri="{FF2B5EF4-FFF2-40B4-BE49-F238E27FC236}">
                <a16:creationId xmlns:a16="http://schemas.microsoft.com/office/drawing/2014/main" id="{ECE618B3-AC58-49C5-949D-07F0D6637F69}"/>
              </a:ext>
            </a:extLst>
          </p:cNvPr>
          <p:cNvSpPr txBox="1">
            <a:spLocks noChangeArrowheads="1"/>
          </p:cNvSpPr>
          <p:nvPr/>
        </p:nvSpPr>
        <p:spPr bwMode="auto">
          <a:xfrm>
            <a:off x="2716213" y="6411913"/>
            <a:ext cx="25923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Fritz Hoffmann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Text Box 1">
            <a:extLst>
              <a:ext uri="{FF2B5EF4-FFF2-40B4-BE49-F238E27FC236}">
                <a16:creationId xmlns:a16="http://schemas.microsoft.com/office/drawing/2014/main" id="{5A23A262-013E-4938-9D9A-95C2082E5072}"/>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China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Arbeitsrechtsverletzungen in der chinesischen Schuhproduktion</a:t>
            </a:r>
          </a:p>
        </p:txBody>
      </p:sp>
      <p:sp>
        <p:nvSpPr>
          <p:cNvPr id="80899" name="Text Box 2">
            <a:extLst>
              <a:ext uri="{FF2B5EF4-FFF2-40B4-BE49-F238E27FC236}">
                <a16:creationId xmlns:a16="http://schemas.microsoft.com/office/drawing/2014/main" id="{21F36572-2836-4C0E-B524-893B23C93B9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Fehlen von Versammlungsfreiheit und das Recht auf Tarifverhandlungen</a:t>
            </a:r>
          </a:p>
        </p:txBody>
      </p:sp>
      <p:sp>
        <p:nvSpPr>
          <p:cNvPr id="80900" name="Text Box 5">
            <a:extLst>
              <a:ext uri="{FF2B5EF4-FFF2-40B4-BE49-F238E27FC236}">
                <a16:creationId xmlns:a16="http://schemas.microsoft.com/office/drawing/2014/main" id="{677B4D16-2C0F-4394-9BF1-9D8A0C24842F}"/>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34</a:t>
            </a:r>
          </a:p>
        </p:txBody>
      </p:sp>
      <p:pic>
        <p:nvPicPr>
          <p:cNvPr id="80901" name="Picture 3">
            <a:extLst>
              <a:ext uri="{FF2B5EF4-FFF2-40B4-BE49-F238E27FC236}">
                <a16:creationId xmlns:a16="http://schemas.microsoft.com/office/drawing/2014/main" id="{B3B26719-A491-4444-9EDE-203F714E3D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8150" y="3268663"/>
            <a:ext cx="3871913"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0902" name="Textfeld 1">
            <a:extLst>
              <a:ext uri="{FF2B5EF4-FFF2-40B4-BE49-F238E27FC236}">
                <a16:creationId xmlns:a16="http://schemas.microsoft.com/office/drawing/2014/main" id="{B15B3149-C688-4A66-A913-EBBEE39A5600}"/>
              </a:ext>
            </a:extLst>
          </p:cNvPr>
          <p:cNvSpPr txBox="1">
            <a:spLocks noChangeArrowheads="1"/>
          </p:cNvSpPr>
          <p:nvPr/>
        </p:nvSpPr>
        <p:spPr bwMode="auto">
          <a:xfrm>
            <a:off x="2978150" y="5932488"/>
            <a:ext cx="2794000"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SACOM HongKong/Flickr.com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ext Box 1">
            <a:extLst>
              <a:ext uri="{FF2B5EF4-FFF2-40B4-BE49-F238E27FC236}">
                <a16:creationId xmlns:a16="http://schemas.microsoft.com/office/drawing/2014/main" id="{65CC1978-DD68-4B28-B31F-FB15CD19B548}"/>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Mittel- und Osteuropa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OPT = Outward Processing Trade </a:t>
            </a:r>
          </a:p>
        </p:txBody>
      </p:sp>
      <p:sp>
        <p:nvSpPr>
          <p:cNvPr id="82947" name="Text Box 2">
            <a:extLst>
              <a:ext uri="{FF2B5EF4-FFF2-40B4-BE49-F238E27FC236}">
                <a16:creationId xmlns:a16="http://schemas.microsoft.com/office/drawing/2014/main" id="{2E2EF1D2-08DA-487C-BA5E-0B04370C1936}"/>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82948" name="Text Box 5">
            <a:extLst>
              <a:ext uri="{FF2B5EF4-FFF2-40B4-BE49-F238E27FC236}">
                <a16:creationId xmlns:a16="http://schemas.microsoft.com/office/drawing/2014/main" id="{63A47C1B-66F2-44E2-A840-2CA139C9271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35</a:t>
            </a:r>
          </a:p>
        </p:txBody>
      </p:sp>
      <p:sp>
        <p:nvSpPr>
          <p:cNvPr id="82949" name="Rechteck 1">
            <a:extLst>
              <a:ext uri="{FF2B5EF4-FFF2-40B4-BE49-F238E27FC236}">
                <a16:creationId xmlns:a16="http://schemas.microsoft.com/office/drawing/2014/main" id="{3BC8A33D-B29F-43AA-B346-B41DC6B2B3A8}"/>
              </a:ext>
            </a:extLst>
          </p:cNvPr>
          <p:cNvSpPr>
            <a:spLocks noChangeArrowheads="1"/>
          </p:cNvSpPr>
          <p:nvPr/>
        </p:nvSpPr>
        <p:spPr bwMode="auto">
          <a:xfrm>
            <a:off x="2270125" y="6453188"/>
            <a:ext cx="12668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pic>
        <p:nvPicPr>
          <p:cNvPr id="82950" name="Picture 3">
            <a:extLst>
              <a:ext uri="{FF2B5EF4-FFF2-40B4-BE49-F238E27FC236}">
                <a16:creationId xmlns:a16="http://schemas.microsoft.com/office/drawing/2014/main" id="{B58F075A-8C68-4066-BC28-3146E47E1A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9963" y="2030413"/>
            <a:ext cx="5832475"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1">
            <a:extLst>
              <a:ext uri="{FF2B5EF4-FFF2-40B4-BE49-F238E27FC236}">
                <a16:creationId xmlns:a16="http://schemas.microsoft.com/office/drawing/2014/main" id="{3C0C7918-17C1-4D49-A56E-E4251FD299D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endParaRPr lang="de-DE" altLang="de-DE" sz="2800" b="1">
              <a:solidFill>
                <a:srgbClr val="003366"/>
              </a:solidFill>
              <a:latin typeface="Calibri" panose="020F0502020204030204" pitchFamily="34" charset="0"/>
              <a:cs typeface="Calibri" panose="020F0502020204030204" pitchFamily="34" charset="0"/>
            </a:endParaRPr>
          </a:p>
          <a:p>
            <a:pPr algn="ctr" eaLnBrk="1" hangingPunct="1">
              <a:lnSpc>
                <a:spcPct val="90000"/>
              </a:lnSpc>
              <a:buSzPct val="100000"/>
            </a:pPr>
            <a:endParaRPr lang="de-DE" altLang="de-DE" sz="2800" b="1">
              <a:solidFill>
                <a:srgbClr val="003366"/>
              </a:solidFill>
              <a:latin typeface="Calibri" panose="020F0502020204030204" pitchFamily="34" charset="0"/>
              <a:cs typeface="Calibri" panose="020F0502020204030204" pitchFamily="34" charset="0"/>
            </a:endParaRPr>
          </a:p>
          <a:p>
            <a:pPr algn="ctr" eaLnBrk="1" hangingPunct="1">
              <a:lnSpc>
                <a:spcPct val="90000"/>
              </a:lnSpc>
              <a:buSzPct val="100000"/>
            </a:pPr>
            <a:endParaRPr lang="de-DE" altLang="de-DE" sz="2800" b="1">
              <a:solidFill>
                <a:srgbClr val="003366"/>
              </a:solidFill>
              <a:latin typeface="Calibri" panose="020F0502020204030204" pitchFamily="34" charset="0"/>
              <a:cs typeface="Calibri" panose="020F0502020204030204" pitchFamily="34" charset="0"/>
            </a:endParaRPr>
          </a:p>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Mittel- und Osteuropa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Existenzsichernde</a:t>
            </a:r>
            <a:r>
              <a:rPr lang="de-DE" altLang="de-DE" sz="2800" b="1">
                <a:solidFill>
                  <a:srgbClr val="003366"/>
                </a:solidFill>
                <a:latin typeface="Calibri" panose="020F0502020204030204" pitchFamily="34" charset="0"/>
                <a:cs typeface="Calibri" panose="020F0502020204030204" pitchFamily="34" charset="0"/>
              </a:rPr>
              <a:t> </a:t>
            </a:r>
            <a:r>
              <a:rPr lang="de-DE" altLang="de-DE" sz="2400" b="1">
                <a:solidFill>
                  <a:srgbClr val="003366"/>
                </a:solidFill>
                <a:latin typeface="Calibri" panose="020F0502020204030204" pitchFamily="34" charset="0"/>
                <a:cs typeface="Calibri" panose="020F0502020204030204" pitchFamily="34" charset="0"/>
              </a:rPr>
              <a:t>Löhne</a:t>
            </a:r>
            <a:r>
              <a:rPr lang="de-DE" altLang="de-DE" sz="2800" b="1">
                <a:solidFill>
                  <a:srgbClr val="003366"/>
                </a:solidFill>
                <a:latin typeface="Calibri" panose="020F0502020204030204" pitchFamily="34" charset="0"/>
                <a:cs typeface="Calibri" panose="020F0502020204030204" pitchFamily="34" charset="0"/>
              </a:rPr>
              <a:t> </a:t>
            </a:r>
          </a:p>
        </p:txBody>
      </p:sp>
      <p:sp>
        <p:nvSpPr>
          <p:cNvPr id="84995" name="Text Box 2">
            <a:extLst>
              <a:ext uri="{FF2B5EF4-FFF2-40B4-BE49-F238E27FC236}">
                <a16:creationId xmlns:a16="http://schemas.microsoft.com/office/drawing/2014/main" id="{F1079691-82AD-410C-9E34-531248786741}"/>
              </a:ext>
            </a:extLst>
          </p:cNvPr>
          <p:cNvSpPr txBox="1">
            <a:spLocks noChangeArrowheads="1"/>
          </p:cNvSpPr>
          <p:nvPr/>
        </p:nvSpPr>
        <p:spPr bwMode="auto">
          <a:xfrm>
            <a:off x="914400" y="22748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spcBef>
                <a:spcPts val="488"/>
              </a:spcBef>
              <a:buClr>
                <a:srgbClr val="003366"/>
              </a:buClr>
              <a:buSzPct val="75000"/>
            </a:pPr>
            <a:r>
              <a:rPr lang="de-DE" altLang="de-DE" sz="2400">
                <a:solidFill>
                  <a:srgbClr val="002060"/>
                </a:solidFill>
                <a:latin typeface="Calibri" panose="020F0502020204030204" pitchFamily="34" charset="0"/>
                <a:cs typeface="Calibri" panose="020F0502020204030204" pitchFamily="34" charset="0"/>
              </a:rPr>
              <a:t>„Jeder, der arbeitet, hat das Recht auf gerechte und befriedigende Entlohnung, die ihm und seiner Familie eine der menschlichen Würde entsprechende Existenz sichert, gegebenenfalls ergänzt durch andere soziale Schutzmaßnahmen.“</a:t>
            </a:r>
          </a:p>
          <a:p>
            <a:pPr algn="ctr" eaLnBrk="1" hangingPunct="1">
              <a:spcBef>
                <a:spcPts val="488"/>
              </a:spcBef>
              <a:buClr>
                <a:srgbClr val="003366"/>
              </a:buClr>
              <a:buSzPct val="75000"/>
            </a:pPr>
            <a:r>
              <a:rPr lang="de-DE" altLang="de-DE" sz="2000">
                <a:solidFill>
                  <a:srgbClr val="002060"/>
                </a:solidFill>
                <a:latin typeface="Calibri" panose="020F0502020204030204" pitchFamily="34" charset="0"/>
                <a:cs typeface="Calibri" panose="020F0502020204030204" pitchFamily="34" charset="0"/>
              </a:rPr>
              <a:t>Allgemeine Erklärung der Menschenrechte 1948, Artikel 23, 3</a:t>
            </a:r>
          </a:p>
        </p:txBody>
      </p:sp>
      <p:sp>
        <p:nvSpPr>
          <p:cNvPr id="84996" name="Text Box 5">
            <a:extLst>
              <a:ext uri="{FF2B5EF4-FFF2-40B4-BE49-F238E27FC236}">
                <a16:creationId xmlns:a16="http://schemas.microsoft.com/office/drawing/2014/main" id="{CABEDBA2-2BF3-407B-BFD8-D7BE288CF975}"/>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36</a:t>
            </a:r>
          </a:p>
        </p:txBody>
      </p:sp>
      <p:sp>
        <p:nvSpPr>
          <p:cNvPr id="84997" name="Textfeld 1">
            <a:extLst>
              <a:ext uri="{FF2B5EF4-FFF2-40B4-BE49-F238E27FC236}">
                <a16:creationId xmlns:a16="http://schemas.microsoft.com/office/drawing/2014/main" id="{7FE70542-158C-4075-B60C-8437D15EB0AB}"/>
              </a:ext>
            </a:extLst>
          </p:cNvPr>
          <p:cNvSpPr txBox="1">
            <a:spLocks noChangeArrowheads="1"/>
          </p:cNvSpPr>
          <p:nvPr/>
        </p:nvSpPr>
        <p:spPr bwMode="auto">
          <a:xfrm>
            <a:off x="7164388" y="6529388"/>
            <a:ext cx="2592387" cy="26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Change Your Shoes</a:t>
            </a:r>
          </a:p>
        </p:txBody>
      </p:sp>
      <p:pic>
        <p:nvPicPr>
          <p:cNvPr id="84998" name="Picture 3">
            <a:extLst>
              <a:ext uri="{FF2B5EF4-FFF2-40B4-BE49-F238E27FC236}">
                <a16:creationId xmlns:a16="http://schemas.microsoft.com/office/drawing/2014/main" id="{B570F7F2-1711-4B45-93B8-96003E31DA9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4925" y="4754563"/>
            <a:ext cx="2139950"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ext Box 1">
            <a:extLst>
              <a:ext uri="{FF2B5EF4-FFF2-40B4-BE49-F238E27FC236}">
                <a16:creationId xmlns:a16="http://schemas.microsoft.com/office/drawing/2014/main" id="{40A799CE-FEF0-4440-82D7-A5993ECF9E9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Mittel- und Osteuropa</a:t>
            </a:r>
            <a:br>
              <a:rPr lang="de-DE" altLang="de-DE" sz="2800" b="1">
                <a:solidFill>
                  <a:srgbClr val="003366"/>
                </a:solidFill>
                <a:latin typeface="Calibri" panose="020F0502020204030204" pitchFamily="34" charset="0"/>
                <a:cs typeface="Calibri" panose="020F0502020204030204" pitchFamily="34" charset="0"/>
              </a:rPr>
            </a:br>
            <a:r>
              <a:rPr lang="de-DE" altLang="de-DE" sz="2400" b="1">
                <a:solidFill>
                  <a:srgbClr val="003366"/>
                </a:solidFill>
                <a:latin typeface="Calibri" panose="020F0502020204030204" pitchFamily="34" charset="0"/>
                <a:cs typeface="Calibri" panose="020F0502020204030204" pitchFamily="34" charset="0"/>
              </a:rPr>
              <a:t>Gesetzliche Mindestlöhne vs. existenzsichernde Löhne</a:t>
            </a:r>
            <a:endParaRPr lang="de-DE" altLang="de-DE" sz="2800" b="1">
              <a:solidFill>
                <a:srgbClr val="003366"/>
              </a:solidFill>
              <a:latin typeface="Calibri" panose="020F0502020204030204" pitchFamily="34" charset="0"/>
              <a:cs typeface="Calibri" panose="020F0502020204030204" pitchFamily="34" charset="0"/>
            </a:endParaRPr>
          </a:p>
        </p:txBody>
      </p:sp>
      <p:sp>
        <p:nvSpPr>
          <p:cNvPr id="87043" name="Text Box 2">
            <a:extLst>
              <a:ext uri="{FF2B5EF4-FFF2-40B4-BE49-F238E27FC236}">
                <a16:creationId xmlns:a16="http://schemas.microsoft.com/office/drawing/2014/main" id="{09911C3E-201D-4AFE-A190-67DD4957A060}"/>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de-DE" altLang="de-DE" sz="2000">
              <a:solidFill>
                <a:srgbClr val="002060"/>
              </a:solidFill>
              <a:latin typeface="Calibri" panose="020F0502020204030204" pitchFamily="34" charset="0"/>
              <a:cs typeface="Calibri" panose="020F0502020204030204" pitchFamily="34" charset="0"/>
            </a:endParaRPr>
          </a:p>
        </p:txBody>
      </p:sp>
      <p:sp>
        <p:nvSpPr>
          <p:cNvPr id="87044" name="Text Box 5">
            <a:extLst>
              <a:ext uri="{FF2B5EF4-FFF2-40B4-BE49-F238E27FC236}">
                <a16:creationId xmlns:a16="http://schemas.microsoft.com/office/drawing/2014/main" id="{C9D91BCF-937A-4644-B5A8-1097BF43EBA3}"/>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37</a:t>
            </a:r>
          </a:p>
        </p:txBody>
      </p:sp>
      <p:sp>
        <p:nvSpPr>
          <p:cNvPr id="87045" name="Rechteck 1">
            <a:extLst>
              <a:ext uri="{FF2B5EF4-FFF2-40B4-BE49-F238E27FC236}">
                <a16:creationId xmlns:a16="http://schemas.microsoft.com/office/drawing/2014/main" id="{241BACE4-45A4-480B-93D9-AD692E4F8DF1}"/>
              </a:ext>
            </a:extLst>
          </p:cNvPr>
          <p:cNvSpPr>
            <a:spLocks noChangeArrowheads="1"/>
          </p:cNvSpPr>
          <p:nvPr/>
        </p:nvSpPr>
        <p:spPr bwMode="auto">
          <a:xfrm>
            <a:off x="7308850" y="6488113"/>
            <a:ext cx="126523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SÜDWIND</a:t>
            </a:r>
          </a:p>
        </p:txBody>
      </p:sp>
      <p:pic>
        <p:nvPicPr>
          <p:cNvPr id="87046" name="Picture 2">
            <a:extLst>
              <a:ext uri="{FF2B5EF4-FFF2-40B4-BE49-F238E27FC236}">
                <a16:creationId xmlns:a16="http://schemas.microsoft.com/office/drawing/2014/main" id="{4ACF01D8-E731-4C4D-AFD9-FEECB68104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888" y="2132013"/>
            <a:ext cx="7910512" cy="432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1">
            <a:extLst>
              <a:ext uri="{FF2B5EF4-FFF2-40B4-BE49-F238E27FC236}">
                <a16:creationId xmlns:a16="http://schemas.microsoft.com/office/drawing/2014/main" id="{149E54E5-AA65-42E1-995C-1F6715704DE1}"/>
              </a:ext>
            </a:extLst>
          </p:cNvPr>
          <p:cNvSpPr txBox="1">
            <a:spLocks noChangeArrowheads="1"/>
          </p:cNvSpPr>
          <p:nvPr/>
        </p:nvSpPr>
        <p:spPr bwMode="auto">
          <a:xfrm>
            <a:off x="914400" y="692150"/>
            <a:ext cx="80010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Aufgaben von Unternehmen</a:t>
            </a:r>
          </a:p>
        </p:txBody>
      </p:sp>
      <p:sp>
        <p:nvSpPr>
          <p:cNvPr id="89091" name="Text Box 5">
            <a:extLst>
              <a:ext uri="{FF2B5EF4-FFF2-40B4-BE49-F238E27FC236}">
                <a16:creationId xmlns:a16="http://schemas.microsoft.com/office/drawing/2014/main" id="{388C20EA-8BC3-41C9-B08E-8DC759738DA7}"/>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38</a:t>
            </a:r>
          </a:p>
        </p:txBody>
      </p:sp>
      <p:sp>
        <p:nvSpPr>
          <p:cNvPr id="89092" name="Ellipse 8">
            <a:extLst>
              <a:ext uri="{FF2B5EF4-FFF2-40B4-BE49-F238E27FC236}">
                <a16:creationId xmlns:a16="http://schemas.microsoft.com/office/drawing/2014/main" id="{8352C743-D3F5-453F-997B-BACEA32BD724}"/>
              </a:ext>
            </a:extLst>
          </p:cNvPr>
          <p:cNvSpPr>
            <a:spLocks noChangeArrowheads="1"/>
          </p:cNvSpPr>
          <p:nvPr/>
        </p:nvSpPr>
        <p:spPr bwMode="auto">
          <a:xfrm>
            <a:off x="4081463" y="1412875"/>
            <a:ext cx="1719262" cy="1655763"/>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3" name="Ellipse 8">
            <a:extLst>
              <a:ext uri="{FF2B5EF4-FFF2-40B4-BE49-F238E27FC236}">
                <a16:creationId xmlns:a16="http://schemas.microsoft.com/office/drawing/2014/main" id="{41AD7474-0571-4BC4-AAA9-5C79B3F6D67C}"/>
              </a:ext>
            </a:extLst>
          </p:cNvPr>
          <p:cNvSpPr>
            <a:spLocks noChangeArrowheads="1"/>
          </p:cNvSpPr>
          <p:nvPr/>
        </p:nvSpPr>
        <p:spPr bwMode="auto">
          <a:xfrm>
            <a:off x="3970338" y="3444875"/>
            <a:ext cx="1928812" cy="1855788"/>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4" name="Ellipse 8">
            <a:extLst>
              <a:ext uri="{FF2B5EF4-FFF2-40B4-BE49-F238E27FC236}">
                <a16:creationId xmlns:a16="http://schemas.microsoft.com/office/drawing/2014/main" id="{ED09581D-3AD0-49D6-8BAE-5688B3DC2D2C}"/>
              </a:ext>
            </a:extLst>
          </p:cNvPr>
          <p:cNvSpPr>
            <a:spLocks noChangeArrowheads="1"/>
          </p:cNvSpPr>
          <p:nvPr/>
        </p:nvSpPr>
        <p:spPr bwMode="auto">
          <a:xfrm>
            <a:off x="1931988" y="2384425"/>
            <a:ext cx="1719262" cy="1657350"/>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5" name="Ellipse 8">
            <a:extLst>
              <a:ext uri="{FF2B5EF4-FFF2-40B4-BE49-F238E27FC236}">
                <a16:creationId xmlns:a16="http://schemas.microsoft.com/office/drawing/2014/main" id="{E7EB9F69-9649-4C33-9066-D8D81FAA128A}"/>
              </a:ext>
            </a:extLst>
          </p:cNvPr>
          <p:cNvSpPr>
            <a:spLocks noChangeArrowheads="1"/>
          </p:cNvSpPr>
          <p:nvPr/>
        </p:nvSpPr>
        <p:spPr bwMode="auto">
          <a:xfrm>
            <a:off x="6216650" y="2384425"/>
            <a:ext cx="1719263" cy="1657350"/>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6" name="Ellipse 8">
            <a:extLst>
              <a:ext uri="{FF2B5EF4-FFF2-40B4-BE49-F238E27FC236}">
                <a16:creationId xmlns:a16="http://schemas.microsoft.com/office/drawing/2014/main" id="{6847A9B5-AD41-422D-8F9E-38B798875893}"/>
              </a:ext>
            </a:extLst>
          </p:cNvPr>
          <p:cNvSpPr>
            <a:spLocks noChangeArrowheads="1"/>
          </p:cNvSpPr>
          <p:nvPr/>
        </p:nvSpPr>
        <p:spPr bwMode="auto">
          <a:xfrm>
            <a:off x="2251075" y="5032375"/>
            <a:ext cx="1719263" cy="1655763"/>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7" name="Ellipse 8">
            <a:extLst>
              <a:ext uri="{FF2B5EF4-FFF2-40B4-BE49-F238E27FC236}">
                <a16:creationId xmlns:a16="http://schemas.microsoft.com/office/drawing/2014/main" id="{4B4750F0-6F39-4149-B3F3-7BBB52E94667}"/>
              </a:ext>
            </a:extLst>
          </p:cNvPr>
          <p:cNvSpPr>
            <a:spLocks noChangeArrowheads="1"/>
          </p:cNvSpPr>
          <p:nvPr/>
        </p:nvSpPr>
        <p:spPr bwMode="auto">
          <a:xfrm>
            <a:off x="5899150" y="5005388"/>
            <a:ext cx="1719263" cy="1657350"/>
          </a:xfrm>
          <a:prstGeom prst="ellipse">
            <a:avLst/>
          </a:prstGeom>
          <a:solidFill>
            <a:schemeClr val="accent1"/>
          </a:solidFill>
          <a:ln w="9525">
            <a:solidFill>
              <a:schemeClr val="tx1"/>
            </a:solidFill>
            <a:miter lim="800000"/>
            <a:headEnd/>
            <a:tailEnd/>
          </a:ln>
        </p:spPr>
        <p:txBody>
          <a:bodyPr wrap="none"/>
          <a:lstStyle>
            <a:lvl1pPr>
              <a:defRPr>
                <a:solidFill>
                  <a:schemeClr val="tx1"/>
                </a:solidFill>
                <a:latin typeface="Arial" panose="020B0604020202020204" pitchFamily="34" charset="0"/>
                <a:ea typeface="Microsoft YaHei" panose="020B0503020204020204" pitchFamily="34" charset="-122"/>
              </a:defRPr>
            </a:lvl1pPr>
            <a:lvl2pPr>
              <a:defRPr>
                <a:solidFill>
                  <a:schemeClr val="tx1"/>
                </a:solidFill>
                <a:latin typeface="Arial" panose="020B0604020202020204" pitchFamily="34" charset="0"/>
                <a:ea typeface="Microsoft YaHei" panose="020B0503020204020204" pitchFamily="34" charset="-122"/>
              </a:defRPr>
            </a:lvl2pPr>
            <a:lvl3pPr>
              <a:defRPr>
                <a:solidFill>
                  <a:schemeClr val="tx1"/>
                </a:solidFill>
                <a:latin typeface="Arial" panose="020B0604020202020204" pitchFamily="34" charset="0"/>
                <a:ea typeface="Microsoft YaHei" panose="020B0503020204020204" pitchFamily="34" charset="-122"/>
              </a:defRPr>
            </a:lvl3pPr>
            <a:lvl4pPr>
              <a:defRPr>
                <a:solidFill>
                  <a:schemeClr val="tx1"/>
                </a:solidFill>
                <a:latin typeface="Arial" panose="020B0604020202020204" pitchFamily="34" charset="0"/>
                <a:ea typeface="Microsoft YaHei" panose="020B0503020204020204" pitchFamily="34" charset="-122"/>
              </a:defRPr>
            </a:lvl4pPr>
            <a:lvl5pPr>
              <a:defRPr>
                <a:solidFill>
                  <a:schemeClr val="tx1"/>
                </a:solidFill>
                <a:latin typeface="Arial" panose="020B0604020202020204" pitchFamily="34" charset="0"/>
                <a:ea typeface="Microsoft YaHei"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eaLnBrk="1" hangingPunct="1"/>
            <a:endParaRPr lang="de-DE" altLang="de-DE" sz="2400">
              <a:latin typeface="Times New Roman" panose="02020603050405020304" pitchFamily="18" charset="0"/>
            </a:endParaRPr>
          </a:p>
        </p:txBody>
      </p:sp>
      <p:sp>
        <p:nvSpPr>
          <p:cNvPr id="89098" name="Textfeld 2">
            <a:extLst>
              <a:ext uri="{FF2B5EF4-FFF2-40B4-BE49-F238E27FC236}">
                <a16:creationId xmlns:a16="http://schemas.microsoft.com/office/drawing/2014/main" id="{1749FB8F-08E1-43DC-AFDF-49BCF738BBE2}"/>
              </a:ext>
            </a:extLst>
          </p:cNvPr>
          <p:cNvSpPr txBox="1">
            <a:spLocks noChangeArrowheads="1"/>
          </p:cNvSpPr>
          <p:nvPr/>
        </p:nvSpPr>
        <p:spPr bwMode="auto">
          <a:xfrm>
            <a:off x="3709988" y="4059238"/>
            <a:ext cx="2447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Menschenrecht-</a:t>
            </a:r>
          </a:p>
          <a:p>
            <a:pPr algn="ctr"/>
            <a:r>
              <a:rPr lang="de-DE" altLang="de-DE" b="1">
                <a:solidFill>
                  <a:schemeClr val="bg1"/>
                </a:solidFill>
                <a:latin typeface="Calibri" panose="020F0502020204030204" pitchFamily="34" charset="0"/>
                <a:cs typeface="Calibri" panose="020F0502020204030204" pitchFamily="34" charset="0"/>
              </a:rPr>
              <a:t>liche Sorgfalt</a:t>
            </a:r>
          </a:p>
        </p:txBody>
      </p:sp>
      <p:sp>
        <p:nvSpPr>
          <p:cNvPr id="89099" name="Textfeld 17">
            <a:extLst>
              <a:ext uri="{FF2B5EF4-FFF2-40B4-BE49-F238E27FC236}">
                <a16:creationId xmlns:a16="http://schemas.microsoft.com/office/drawing/2014/main" id="{32A1F465-5B1B-4440-9670-9DC803C4682C}"/>
              </a:ext>
            </a:extLst>
          </p:cNvPr>
          <p:cNvSpPr txBox="1">
            <a:spLocks noChangeArrowheads="1"/>
          </p:cNvSpPr>
          <p:nvPr/>
        </p:nvSpPr>
        <p:spPr bwMode="auto">
          <a:xfrm>
            <a:off x="3690938" y="1919288"/>
            <a:ext cx="24479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Grundsatz-</a:t>
            </a:r>
          </a:p>
          <a:p>
            <a:pPr algn="ctr"/>
            <a:r>
              <a:rPr lang="de-DE" altLang="de-DE" b="1">
                <a:solidFill>
                  <a:schemeClr val="bg1"/>
                </a:solidFill>
                <a:latin typeface="Calibri" panose="020F0502020204030204" pitchFamily="34" charset="0"/>
                <a:cs typeface="Calibri" panose="020F0502020204030204" pitchFamily="34" charset="0"/>
              </a:rPr>
              <a:t>erklärung</a:t>
            </a:r>
          </a:p>
        </p:txBody>
      </p:sp>
      <p:sp>
        <p:nvSpPr>
          <p:cNvPr id="89100" name="Textfeld 18">
            <a:extLst>
              <a:ext uri="{FF2B5EF4-FFF2-40B4-BE49-F238E27FC236}">
                <a16:creationId xmlns:a16="http://schemas.microsoft.com/office/drawing/2014/main" id="{11DED5C6-1831-4BCA-B42E-71639AF9C2A6}"/>
              </a:ext>
            </a:extLst>
          </p:cNvPr>
          <p:cNvSpPr txBox="1">
            <a:spLocks noChangeArrowheads="1"/>
          </p:cNvSpPr>
          <p:nvPr/>
        </p:nvSpPr>
        <p:spPr bwMode="auto">
          <a:xfrm>
            <a:off x="1574800" y="2759075"/>
            <a:ext cx="24479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Beschwerde-</a:t>
            </a:r>
          </a:p>
          <a:p>
            <a:pPr algn="ctr"/>
            <a:r>
              <a:rPr lang="de-DE" altLang="de-DE" b="1">
                <a:solidFill>
                  <a:schemeClr val="bg1"/>
                </a:solidFill>
                <a:latin typeface="Calibri" panose="020F0502020204030204" pitchFamily="34" charset="0"/>
                <a:cs typeface="Calibri" panose="020F0502020204030204" pitchFamily="34" charset="0"/>
              </a:rPr>
              <a:t>mechanismen</a:t>
            </a:r>
          </a:p>
          <a:p>
            <a:pPr algn="ctr"/>
            <a:r>
              <a:rPr lang="de-DE" altLang="de-DE" b="1">
                <a:solidFill>
                  <a:schemeClr val="bg1"/>
                </a:solidFill>
                <a:latin typeface="Calibri" panose="020F0502020204030204" pitchFamily="34" charset="0"/>
                <a:cs typeface="Calibri" panose="020F0502020204030204" pitchFamily="34" charset="0"/>
              </a:rPr>
              <a:t>und Abhilfe</a:t>
            </a:r>
          </a:p>
        </p:txBody>
      </p:sp>
      <p:sp>
        <p:nvSpPr>
          <p:cNvPr id="89101" name="Textfeld 19">
            <a:extLst>
              <a:ext uri="{FF2B5EF4-FFF2-40B4-BE49-F238E27FC236}">
                <a16:creationId xmlns:a16="http://schemas.microsoft.com/office/drawing/2014/main" id="{EFB239D8-B7DD-4B82-A18F-CADC97B5BBF7}"/>
              </a:ext>
            </a:extLst>
          </p:cNvPr>
          <p:cNvSpPr txBox="1">
            <a:spLocks noChangeArrowheads="1"/>
          </p:cNvSpPr>
          <p:nvPr/>
        </p:nvSpPr>
        <p:spPr bwMode="auto">
          <a:xfrm>
            <a:off x="5889625" y="2901950"/>
            <a:ext cx="2447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Risiken</a:t>
            </a:r>
          </a:p>
          <a:p>
            <a:pPr algn="ctr"/>
            <a:r>
              <a:rPr lang="de-DE" altLang="de-DE" b="1">
                <a:solidFill>
                  <a:schemeClr val="bg1"/>
                </a:solidFill>
                <a:latin typeface="Calibri" panose="020F0502020204030204" pitchFamily="34" charset="0"/>
                <a:cs typeface="Calibri" panose="020F0502020204030204" pitchFamily="34" charset="0"/>
              </a:rPr>
              <a:t>ermitteln</a:t>
            </a:r>
          </a:p>
        </p:txBody>
      </p:sp>
      <p:sp>
        <p:nvSpPr>
          <p:cNvPr id="89102" name="Textfeld 20">
            <a:extLst>
              <a:ext uri="{FF2B5EF4-FFF2-40B4-BE49-F238E27FC236}">
                <a16:creationId xmlns:a16="http://schemas.microsoft.com/office/drawing/2014/main" id="{3E86D7DC-318B-4B01-AFAB-8CEB84505765}"/>
              </a:ext>
            </a:extLst>
          </p:cNvPr>
          <p:cNvSpPr txBox="1">
            <a:spLocks noChangeArrowheads="1"/>
          </p:cNvSpPr>
          <p:nvPr/>
        </p:nvSpPr>
        <p:spPr bwMode="auto">
          <a:xfrm>
            <a:off x="1885950" y="5537200"/>
            <a:ext cx="244951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Bericht-</a:t>
            </a:r>
          </a:p>
          <a:p>
            <a:pPr algn="ctr"/>
            <a:r>
              <a:rPr lang="de-DE" altLang="de-DE" b="1">
                <a:solidFill>
                  <a:schemeClr val="bg1"/>
                </a:solidFill>
                <a:latin typeface="Calibri" panose="020F0502020204030204" pitchFamily="34" charset="0"/>
                <a:cs typeface="Calibri" panose="020F0502020204030204" pitchFamily="34" charset="0"/>
              </a:rPr>
              <a:t>erstattung</a:t>
            </a:r>
          </a:p>
        </p:txBody>
      </p:sp>
      <p:sp>
        <p:nvSpPr>
          <p:cNvPr id="89103" name="Textfeld 21">
            <a:extLst>
              <a:ext uri="{FF2B5EF4-FFF2-40B4-BE49-F238E27FC236}">
                <a16:creationId xmlns:a16="http://schemas.microsoft.com/office/drawing/2014/main" id="{6405415B-3387-4046-855D-1A3D9E088CD5}"/>
              </a:ext>
            </a:extLst>
          </p:cNvPr>
          <p:cNvSpPr txBox="1">
            <a:spLocks noChangeArrowheads="1"/>
          </p:cNvSpPr>
          <p:nvPr/>
        </p:nvSpPr>
        <p:spPr bwMode="auto">
          <a:xfrm>
            <a:off x="5549900" y="5521325"/>
            <a:ext cx="2447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de-DE" altLang="de-DE" b="1">
                <a:solidFill>
                  <a:schemeClr val="bg1"/>
                </a:solidFill>
                <a:latin typeface="Calibri" panose="020F0502020204030204" pitchFamily="34" charset="0"/>
                <a:cs typeface="Calibri" panose="020F0502020204030204" pitchFamily="34" charset="0"/>
              </a:rPr>
              <a:t>Verankerung/</a:t>
            </a:r>
          </a:p>
          <a:p>
            <a:pPr algn="ctr"/>
            <a:r>
              <a:rPr lang="de-DE" altLang="de-DE" b="1">
                <a:solidFill>
                  <a:schemeClr val="bg1"/>
                </a:solidFill>
                <a:latin typeface="Calibri" panose="020F0502020204030204" pitchFamily="34" charset="0"/>
                <a:cs typeface="Calibri" panose="020F0502020204030204" pitchFamily="34" charset="0"/>
              </a:rPr>
              <a:t>Maßnahmen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ext Box 1">
            <a:extLst>
              <a:ext uri="{FF2B5EF4-FFF2-40B4-BE49-F238E27FC236}">
                <a16:creationId xmlns:a16="http://schemas.microsoft.com/office/drawing/2014/main" id="{D93E284E-EA48-4AD9-881E-7E29DADF39D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Forderung der Kampagne für saubere Kleidung</a:t>
            </a:r>
          </a:p>
        </p:txBody>
      </p:sp>
      <p:sp>
        <p:nvSpPr>
          <p:cNvPr id="25603" name="Text Box 2">
            <a:extLst>
              <a:ext uri="{FF2B5EF4-FFF2-40B4-BE49-F238E27FC236}">
                <a16:creationId xmlns:a16="http://schemas.microsoft.com/office/drawing/2014/main" id="{52324A9E-6AA0-43F4-B165-72ED5F72CBCF}"/>
              </a:ext>
            </a:extLst>
          </p:cNvPr>
          <p:cNvSpPr txBox="1">
            <a:spLocks noChangeArrowheads="1"/>
          </p:cNvSpPr>
          <p:nvPr/>
        </p:nvSpPr>
        <p:spPr bwMode="auto">
          <a:xfrm>
            <a:off x="1155700" y="2198688"/>
            <a:ext cx="8001000" cy="3733800"/>
          </a:xfrm>
          <a:prstGeom prst="rect">
            <a:avLst/>
          </a:prstGeom>
          <a:noFill/>
          <a:ln>
            <a:noFill/>
          </a:ln>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defRPr/>
            </a:pPr>
            <a:r>
              <a:rPr lang="de-DE" altLang="de-DE" sz="2000" b="1" dirty="0">
                <a:solidFill>
                  <a:srgbClr val="002060"/>
                </a:solidFill>
                <a:latin typeface="Calibri" panose="020F0502020204030204" pitchFamily="34" charset="0"/>
                <a:cs typeface="Calibri" panose="020F0502020204030204" pitchFamily="34" charset="0"/>
              </a:rPr>
              <a:t>Gesetz zur menschenrechtlichen Sorgfalt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Verantwortung für gesamte Lieferkette muss festgelegt werden</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gleiche Vorgaben für alle Unternehmen</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starke Umwelt- und Sozialgesetze (und deren Durchsetzung) müssen zum Standortvorteil werden und nicht umgekehrt</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rgbClr val="002060"/>
                </a:solidFill>
                <a:latin typeface="Calibri" panose="020F0502020204030204" pitchFamily="34" charset="0"/>
                <a:cs typeface="Calibri" panose="020F0502020204030204" pitchFamily="34" charset="0"/>
              </a:rPr>
              <a:t>Transparenz für </a:t>
            </a:r>
            <a:r>
              <a:rPr lang="de-DE" altLang="de-DE" sz="2000" dirty="0" err="1">
                <a:solidFill>
                  <a:srgbClr val="002060"/>
                </a:solidFill>
                <a:latin typeface="Calibri" panose="020F0502020204030204" pitchFamily="34" charset="0"/>
                <a:cs typeface="Calibri" panose="020F0502020204030204" pitchFamily="34" charset="0"/>
              </a:rPr>
              <a:t>Verbraucher_innen</a:t>
            </a:r>
            <a:endParaRPr lang="de-DE" altLang="de-DE" sz="2000" dirty="0">
              <a:solidFill>
                <a:srgbClr val="002060"/>
              </a:solidFill>
              <a:latin typeface="Calibri" panose="020F0502020204030204" pitchFamily="34" charset="0"/>
              <a:cs typeface="Calibri" panose="020F0502020204030204" pitchFamily="34" charset="0"/>
            </a:endParaRPr>
          </a:p>
          <a:p>
            <a:pPr marL="457200" indent="-457200" eaLnBrk="1" hangingPunct="1">
              <a:spcBef>
                <a:spcPts val="488"/>
              </a:spcBef>
              <a:buClr>
                <a:srgbClr val="003366"/>
              </a:buClr>
              <a:buSzPct val="75000"/>
              <a:buFont typeface="Arial" panose="020B0604020202020204" pitchFamily="34" charset="0"/>
              <a:buChar char="•"/>
              <a:defRPr/>
            </a:pPr>
            <a:endParaRPr lang="de-DE" altLang="de-DE" sz="2000" dirty="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defRPr/>
            </a:pPr>
            <a:r>
              <a:rPr lang="de-DE" altLang="de-DE" sz="2400" b="1" dirty="0">
                <a:solidFill>
                  <a:schemeClr val="bg2"/>
                </a:solidFill>
                <a:latin typeface="Calibri" panose="020F0502020204030204" pitchFamily="34" charset="0"/>
                <a:cs typeface="Calibri" panose="020F0502020204030204" pitchFamily="34" charset="0"/>
              </a:rPr>
              <a:t>Ergänzende Forderung der Kampagne Change </a:t>
            </a:r>
            <a:r>
              <a:rPr lang="de-DE" altLang="de-DE" sz="2400" b="1" dirty="0" err="1">
                <a:solidFill>
                  <a:schemeClr val="bg2"/>
                </a:solidFill>
                <a:latin typeface="Calibri" panose="020F0502020204030204" pitchFamily="34" charset="0"/>
                <a:cs typeface="Calibri" panose="020F0502020204030204" pitchFamily="34" charset="0"/>
              </a:rPr>
              <a:t>Your</a:t>
            </a:r>
            <a:r>
              <a:rPr lang="de-DE" altLang="de-DE" sz="2400" b="1" dirty="0">
                <a:solidFill>
                  <a:schemeClr val="bg2"/>
                </a:solidFill>
                <a:latin typeface="Calibri" panose="020F0502020204030204" pitchFamily="34" charset="0"/>
                <a:cs typeface="Calibri" panose="020F0502020204030204" pitchFamily="34" charset="0"/>
              </a:rPr>
              <a:t> </a:t>
            </a:r>
            <a:r>
              <a:rPr lang="de-DE" altLang="de-DE" sz="2400" b="1" dirty="0" err="1">
                <a:solidFill>
                  <a:schemeClr val="bg2"/>
                </a:solidFill>
                <a:latin typeface="Calibri" panose="020F0502020204030204" pitchFamily="34" charset="0"/>
                <a:cs typeface="Calibri" panose="020F0502020204030204" pitchFamily="34" charset="0"/>
              </a:rPr>
              <a:t>Shoes</a:t>
            </a:r>
            <a:r>
              <a:rPr lang="de-DE" altLang="de-DE" sz="2400" b="1" dirty="0">
                <a:solidFill>
                  <a:schemeClr val="bg2"/>
                </a:solidFill>
                <a:latin typeface="Calibri" panose="020F0502020204030204" pitchFamily="34" charset="0"/>
                <a:cs typeface="Calibri" panose="020F0502020204030204" pitchFamily="34" charset="0"/>
              </a:rPr>
              <a:t> </a:t>
            </a:r>
          </a:p>
          <a:p>
            <a:pPr marL="342900" indent="-342900" eaLnBrk="1" hangingPunct="1">
              <a:spcBef>
                <a:spcPts val="488"/>
              </a:spcBef>
              <a:buClr>
                <a:srgbClr val="003366"/>
              </a:buClr>
              <a:buSzPct val="75000"/>
              <a:buFont typeface="Arial" panose="020B0604020202020204" pitchFamily="34" charset="0"/>
              <a:buChar char="•"/>
              <a:defRPr/>
            </a:pPr>
            <a:r>
              <a:rPr lang="de-DE" altLang="de-DE" sz="2000" dirty="0">
                <a:solidFill>
                  <a:schemeClr val="bg2"/>
                </a:solidFill>
                <a:latin typeface="Calibri" panose="020F0502020204030204" pitchFamily="34" charset="0"/>
                <a:cs typeface="Calibri" panose="020F0502020204030204" pitchFamily="34" charset="0"/>
              </a:rPr>
              <a:t>Richtwerte für gesundheits- und umweltgefährdende Chemikalien - nicht nur für </a:t>
            </a:r>
            <a:r>
              <a:rPr lang="de-DE" altLang="de-DE" sz="2000" dirty="0" err="1">
                <a:solidFill>
                  <a:schemeClr val="bg2"/>
                </a:solidFill>
                <a:latin typeface="Calibri" panose="020F0502020204030204" pitchFamily="34" charset="0"/>
                <a:cs typeface="Calibri" panose="020F0502020204030204" pitchFamily="34" charset="0"/>
              </a:rPr>
              <a:t>Verbraucher_innen</a:t>
            </a:r>
            <a:r>
              <a:rPr lang="de-DE" altLang="de-DE" sz="2000" dirty="0">
                <a:solidFill>
                  <a:schemeClr val="bg2"/>
                </a:solidFill>
                <a:latin typeface="Calibri" panose="020F0502020204030204" pitchFamily="34" charset="0"/>
                <a:cs typeface="Calibri" panose="020F0502020204030204" pitchFamily="34" charset="0"/>
              </a:rPr>
              <a:t>, sondern auch für den Produktionsprozess von Leder und Schuhen </a:t>
            </a:r>
          </a:p>
          <a:p>
            <a:pPr marL="342900" indent="-342900" eaLnBrk="1" hangingPunct="1">
              <a:spcBef>
                <a:spcPts val="488"/>
              </a:spcBef>
              <a:buClr>
                <a:srgbClr val="003366"/>
              </a:buClr>
              <a:buSzPct val="75000"/>
              <a:buFont typeface="Arial" panose="020B0604020202020204" pitchFamily="34" charset="0"/>
              <a:buChar char="•"/>
              <a:defRPr/>
            </a:pPr>
            <a:endParaRPr lang="de-DE" altLang="de-DE" sz="2000" dirty="0">
              <a:solidFill>
                <a:schemeClr val="bg2"/>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defRPr/>
            </a:pPr>
            <a:endParaRPr lang="de-DE" altLang="de-DE" sz="2000" dirty="0">
              <a:solidFill>
                <a:srgbClr val="002060"/>
              </a:solidFill>
              <a:latin typeface="Calibri" panose="020F0502020204030204" pitchFamily="34" charset="0"/>
              <a:cs typeface="Calibri" panose="020F0502020204030204" pitchFamily="34" charset="0"/>
            </a:endParaRPr>
          </a:p>
        </p:txBody>
      </p:sp>
      <p:sp>
        <p:nvSpPr>
          <p:cNvPr id="91140" name="Text Box 5">
            <a:extLst>
              <a:ext uri="{FF2B5EF4-FFF2-40B4-BE49-F238E27FC236}">
                <a16:creationId xmlns:a16="http://schemas.microsoft.com/office/drawing/2014/main" id="{98320334-117E-42B3-9BD7-EEF20BAB1602}"/>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39</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9">
            <a:extLst>
              <a:ext uri="{FF2B5EF4-FFF2-40B4-BE49-F238E27FC236}">
                <a16:creationId xmlns:a16="http://schemas.microsoft.com/office/drawing/2014/main" id="{15FF042C-8F0A-46D5-B47F-D2F7C03029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555875"/>
            <a:ext cx="2000250" cy="418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 Box 6">
            <a:extLst>
              <a:ext uri="{FF2B5EF4-FFF2-40B4-BE49-F238E27FC236}">
                <a16:creationId xmlns:a16="http://schemas.microsoft.com/office/drawing/2014/main" id="{E47E17B8-51DE-448A-8625-652D4799EA68}"/>
              </a:ext>
            </a:extLst>
          </p:cNvPr>
          <p:cNvSpPr txBox="1">
            <a:spLocks noChangeArrowheads="1"/>
          </p:cNvSpPr>
          <p:nvPr/>
        </p:nvSpPr>
        <p:spPr bwMode="auto">
          <a:xfrm>
            <a:off x="1116013" y="1085850"/>
            <a:ext cx="8229600"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1615" tIns="56804" rIns="81615" bIns="40807"/>
          <a:lstStyle>
            <a:lvl1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1pPr>
            <a:lvl2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2pPr>
            <a:lvl3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3pPr>
            <a:lvl4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4pPr>
            <a:lvl5pPr defTabSz="404813">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5pPr>
            <a:lvl6pPr marL="25146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6pPr>
            <a:lvl7pPr marL="29718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7pPr>
            <a:lvl8pPr marL="34290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8pPr>
            <a:lvl9pPr marL="3886200" indent="-228600" defTabSz="404813"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93000"/>
              </a:lnSpc>
              <a:buSzPct val="100000"/>
            </a:pPr>
            <a:r>
              <a:rPr lang="de-DE" altLang="de-DE" sz="2000" b="1">
                <a:solidFill>
                  <a:srgbClr val="003366"/>
                </a:solidFill>
                <a:latin typeface="Calibri" panose="020F0502020204030204" pitchFamily="34" charset="0"/>
                <a:cs typeface="Calibri" panose="020F0502020204030204" pitchFamily="34" charset="0"/>
              </a:rPr>
              <a:t>Projektziel: </a:t>
            </a:r>
            <a:r>
              <a:rPr lang="de-DE" altLang="de-DE" sz="2000">
                <a:solidFill>
                  <a:srgbClr val="003366"/>
                </a:solidFill>
                <a:latin typeface="Calibri" panose="020F0502020204030204" pitchFamily="34" charset="0"/>
                <a:cs typeface="Calibri" panose="020F0502020204030204" pitchFamily="34" charset="0"/>
              </a:rPr>
              <a:t>Aufklärung der Studierenden modebezogener, wirtschaftswissenschaftlicher und Lehramtsstudiengänge über Rechte</a:t>
            </a:r>
          </a:p>
          <a:p>
            <a:pPr eaLnBrk="1" hangingPunct="1">
              <a:lnSpc>
                <a:spcPct val="93000"/>
              </a:lnSpc>
              <a:buSzPct val="100000"/>
            </a:pPr>
            <a:r>
              <a:rPr lang="de-DE" altLang="de-DE" sz="2000">
                <a:solidFill>
                  <a:srgbClr val="003366"/>
                </a:solidFill>
                <a:latin typeface="Calibri" panose="020F0502020204030204" pitchFamily="34" charset="0"/>
                <a:cs typeface="Calibri" panose="020F0502020204030204" pitchFamily="34" charset="0"/>
              </a:rPr>
              <a:t>der Näher_innen, Sozial- und Umweltstandards sowie Verantwortung</a:t>
            </a:r>
          </a:p>
          <a:p>
            <a:pPr eaLnBrk="1" hangingPunct="1">
              <a:lnSpc>
                <a:spcPct val="93000"/>
              </a:lnSpc>
              <a:buSzPct val="100000"/>
            </a:pPr>
            <a:r>
              <a:rPr lang="de-DE" altLang="de-DE" sz="2000">
                <a:solidFill>
                  <a:srgbClr val="003366"/>
                </a:solidFill>
                <a:latin typeface="Calibri" panose="020F0502020204030204" pitchFamily="34" charset="0"/>
                <a:cs typeface="Calibri" panose="020F0502020204030204" pitchFamily="34" charset="0"/>
              </a:rPr>
              <a:t>von Unternehmen</a:t>
            </a:r>
          </a:p>
          <a:p>
            <a:pPr eaLnBrk="1" hangingPunct="1">
              <a:lnSpc>
                <a:spcPct val="93000"/>
              </a:lnSpc>
              <a:buSzPct val="100000"/>
            </a:pPr>
            <a:endParaRPr lang="de-DE" altLang="de-DE">
              <a:solidFill>
                <a:srgbClr val="003366"/>
              </a:solidFill>
              <a:latin typeface="Calibri" panose="020F0502020204030204" pitchFamily="34" charset="0"/>
              <a:cs typeface="Calibri" panose="020F0502020204030204" pitchFamily="34" charset="0"/>
            </a:endParaRPr>
          </a:p>
        </p:txBody>
      </p:sp>
      <p:sp>
        <p:nvSpPr>
          <p:cNvPr id="19460" name="Rechteck 2">
            <a:extLst>
              <a:ext uri="{FF2B5EF4-FFF2-40B4-BE49-F238E27FC236}">
                <a16:creationId xmlns:a16="http://schemas.microsoft.com/office/drawing/2014/main" id="{F82C36F4-FCF4-4B84-9210-612EA43791F0}"/>
              </a:ext>
            </a:extLst>
          </p:cNvPr>
          <p:cNvSpPr>
            <a:spLocks noChangeArrowheads="1"/>
          </p:cNvSpPr>
          <p:nvPr/>
        </p:nvSpPr>
        <p:spPr bwMode="auto">
          <a:xfrm>
            <a:off x="-3175"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3</a:t>
            </a:r>
          </a:p>
        </p:txBody>
      </p:sp>
      <p:sp>
        <p:nvSpPr>
          <p:cNvPr id="4" name="Textfeld 3">
            <a:extLst>
              <a:ext uri="{FF2B5EF4-FFF2-40B4-BE49-F238E27FC236}">
                <a16:creationId xmlns:a16="http://schemas.microsoft.com/office/drawing/2014/main" id="{EF188C1D-8D50-4AD9-94F5-D66241BAD33F}"/>
              </a:ext>
            </a:extLst>
          </p:cNvPr>
          <p:cNvSpPr txBox="1"/>
          <p:nvPr/>
        </p:nvSpPr>
        <p:spPr>
          <a:xfrm>
            <a:off x="1116013" y="2555875"/>
            <a:ext cx="7308850" cy="1957388"/>
          </a:xfrm>
          <a:prstGeom prst="rect">
            <a:avLst/>
          </a:prstGeom>
          <a:noFill/>
        </p:spPr>
        <p:txBody>
          <a:bodyPr>
            <a:spAutoFit/>
          </a:bodyPr>
          <a:lstStyle/>
          <a:p>
            <a:pPr>
              <a:lnSpc>
                <a:spcPct val="93000"/>
              </a:lnSpc>
              <a:spcAft>
                <a:spcPts val="522"/>
              </a:spcAft>
              <a:defRPr/>
            </a:pPr>
            <a:r>
              <a:rPr lang="de-DE" b="1" dirty="0">
                <a:solidFill>
                  <a:srgbClr val="002060"/>
                </a:solidFill>
                <a:latin typeface="Calibri" panose="020F0502020204030204" pitchFamily="34" charset="0"/>
                <a:cs typeface="Calibri" panose="020F0502020204030204" pitchFamily="34" charset="0"/>
              </a:rPr>
              <a:t>Aktivitäten: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Vorträge und Seminare and Hochschulen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 Betreuung und Beratung von Studieren</a:t>
            </a:r>
          </a:p>
          <a:p>
            <a:pPr marL="285750" indent="-285750">
              <a:lnSpc>
                <a:spcPct val="93000"/>
              </a:lnSpc>
              <a:spcAft>
                <a:spcPts val="522"/>
              </a:spcAft>
              <a:buFont typeface="Arial" panose="020B0604020202020204" pitchFamily="34" charset="0"/>
              <a:buChar char="•"/>
              <a:defRPr/>
            </a:pPr>
            <a:r>
              <a:rPr lang="de-DE" dirty="0" err="1">
                <a:solidFill>
                  <a:srgbClr val="002060"/>
                </a:solidFill>
                <a:latin typeface="Calibri" panose="020F0502020204030204" pitchFamily="34" charset="0"/>
                <a:cs typeface="Calibri" panose="020F0502020204030204" pitchFamily="34" charset="0"/>
              </a:rPr>
              <a:t>Modeblog</a:t>
            </a:r>
            <a:r>
              <a:rPr lang="de-DE" dirty="0">
                <a:solidFill>
                  <a:srgbClr val="002060"/>
                </a:solidFill>
                <a:latin typeface="Calibri" panose="020F0502020204030204" pitchFamily="34" charset="0"/>
                <a:cs typeface="Calibri" panose="020F0502020204030204" pitchFamily="34" charset="0"/>
              </a:rPr>
              <a:t> </a:t>
            </a:r>
            <a:r>
              <a:rPr lang="de-DE" i="1" dirty="0">
                <a:solidFill>
                  <a:srgbClr val="002060"/>
                </a:solidFill>
                <a:latin typeface="Calibri" panose="020F0502020204030204" pitchFamily="34" charset="0"/>
                <a:cs typeface="Calibri" panose="020F0502020204030204" pitchFamily="34" charset="0"/>
              </a:rPr>
              <a:t>modefairarbeiten.de</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Konferenzen und Informationsveranstaltungen</a:t>
            </a:r>
          </a:p>
          <a:p>
            <a:pPr marL="285750" indent="-285750">
              <a:lnSpc>
                <a:spcPct val="93000"/>
              </a:lnSpc>
              <a:spcAft>
                <a:spcPts val="522"/>
              </a:spcAft>
              <a:buFont typeface="Arial" panose="020B0604020202020204" pitchFamily="34" charset="0"/>
              <a:buChar char="•"/>
              <a:defRPr/>
            </a:pPr>
            <a:r>
              <a:rPr lang="de-DE" dirty="0">
                <a:solidFill>
                  <a:srgbClr val="002060"/>
                </a:solidFill>
                <a:latin typeface="Calibri" panose="020F0502020204030204" pitchFamily="34" charset="0"/>
                <a:cs typeface="Calibri" panose="020F0502020204030204" pitchFamily="34" charset="0"/>
              </a:rPr>
              <a:t>Webseite </a:t>
            </a:r>
            <a:r>
              <a:rPr lang="de-DE" i="1" dirty="0">
                <a:solidFill>
                  <a:srgbClr val="002060"/>
                </a:solidFill>
                <a:latin typeface="Calibri" panose="020F0502020204030204" pitchFamily="34" charset="0"/>
                <a:cs typeface="Calibri" panose="020F0502020204030204" pitchFamily="34" charset="0"/>
              </a:rPr>
              <a:t>fairschnitt.org </a:t>
            </a:r>
            <a:r>
              <a:rPr lang="de-DE" dirty="0">
                <a:solidFill>
                  <a:srgbClr val="002060"/>
                </a:solidFill>
                <a:latin typeface="Calibri" panose="020F0502020204030204" pitchFamily="34" charset="0"/>
                <a:cs typeface="Calibri" panose="020F0502020204030204" pitchFamily="34" charset="0"/>
              </a:rPr>
              <a:t>mit Bildungsmaterialien</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1">
            <a:extLst>
              <a:ext uri="{FF2B5EF4-FFF2-40B4-BE49-F238E27FC236}">
                <a16:creationId xmlns:a16="http://schemas.microsoft.com/office/drawing/2014/main" id="{CDCEBC48-4B24-453D-BC55-DE838ECA2423}"/>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Sind Regulierungen zu Wirtschaft und Menschenrechten in Sicht?</a:t>
            </a:r>
          </a:p>
        </p:txBody>
      </p:sp>
      <p:sp>
        <p:nvSpPr>
          <p:cNvPr id="93187" name="Text Box 2">
            <a:extLst>
              <a:ext uri="{FF2B5EF4-FFF2-40B4-BE49-F238E27FC236}">
                <a16:creationId xmlns:a16="http://schemas.microsoft.com/office/drawing/2014/main" id="{984C3003-36F8-478D-B4DC-2ACA0C2C3A1F}"/>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Nationaler Aktionsplan Wirtschaft und Menschenrechte</a:t>
            </a:r>
          </a:p>
          <a:p>
            <a:pPr eaLnBrk="1" hangingPunct="1">
              <a:spcBef>
                <a:spcPts val="488"/>
              </a:spcBef>
              <a:buClr>
                <a:srgbClr val="003366"/>
              </a:buClr>
              <a:buSzPct val="75000"/>
              <a:buFont typeface="Arial" panose="020B0604020202020204" pitchFamily="34" charset="0"/>
              <a:buChar char="•"/>
            </a:pPr>
            <a:r>
              <a:rPr lang="de-DE" altLang="de-DE" sz="2000">
                <a:solidFill>
                  <a:srgbClr val="002060"/>
                </a:solidFill>
                <a:latin typeface="Calibri" panose="020F0502020204030204" pitchFamily="34" charset="0"/>
                <a:cs typeface="Calibri" panose="020F0502020204030204" pitchFamily="34" charset="0"/>
              </a:rPr>
              <a:t>Verhandlungen zu einem UN-Treaty</a:t>
            </a:r>
          </a:p>
        </p:txBody>
      </p:sp>
      <p:sp>
        <p:nvSpPr>
          <p:cNvPr id="93188" name="Text Box 5">
            <a:extLst>
              <a:ext uri="{FF2B5EF4-FFF2-40B4-BE49-F238E27FC236}">
                <a16:creationId xmlns:a16="http://schemas.microsoft.com/office/drawing/2014/main" id="{7646D882-0D3C-4637-9A28-CE2232FD4F4E}"/>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40</a:t>
            </a:r>
          </a:p>
        </p:txBody>
      </p:sp>
      <p:pic>
        <p:nvPicPr>
          <p:cNvPr id="6" name="Picture 3">
            <a:extLst>
              <a:ext uri="{FF2B5EF4-FFF2-40B4-BE49-F238E27FC236}">
                <a16:creationId xmlns:a16="http://schemas.microsoft.com/office/drawing/2014/main" id="{A9D495B2-8C8D-4E86-8192-8E787A5A1912}"/>
              </a:ext>
            </a:extLst>
          </p:cNvPr>
          <p:cNvPicPr>
            <a:picLocks noChangeAspect="1" noChangeArrowheads="1"/>
          </p:cNvPicPr>
          <p:nvPr/>
        </p:nvPicPr>
        <p:blipFill>
          <a:blip r:embed="rId3"/>
          <a:srcRect/>
          <a:stretch>
            <a:fillRect/>
          </a:stretch>
        </p:blipFill>
        <p:spPr bwMode="auto">
          <a:xfrm>
            <a:off x="4987230" y="3933056"/>
            <a:ext cx="3905250" cy="2562694"/>
          </a:xfrm>
          <a:prstGeom prst="rect">
            <a:avLst/>
          </a:prstGeom>
          <a:noFill/>
          <a:ln>
            <a:noFill/>
          </a:ln>
          <a:effectLst>
            <a:glow rad="127000">
              <a:srgbClr val="000000"/>
            </a:glow>
            <a:outerShdw dist="35921" dir="2700000" algn="ctr" rotWithShape="0">
              <a:schemeClr val="bg2"/>
            </a:outerShdw>
          </a:effectLst>
        </p:spPr>
      </p:pic>
      <p:pic>
        <p:nvPicPr>
          <p:cNvPr id="5" name="Picture 6">
            <a:extLst>
              <a:ext uri="{FF2B5EF4-FFF2-40B4-BE49-F238E27FC236}">
                <a16:creationId xmlns:a16="http://schemas.microsoft.com/office/drawing/2014/main" id="{1E8F2203-A647-450B-B10C-50963DDE2835}"/>
              </a:ext>
            </a:extLst>
          </p:cNvPr>
          <p:cNvPicPr>
            <a:picLocks noChangeAspect="1" noChangeArrowheads="1"/>
          </p:cNvPicPr>
          <p:nvPr/>
        </p:nvPicPr>
        <p:blipFill>
          <a:blip r:embed="rId4"/>
          <a:srcRect/>
          <a:stretch>
            <a:fillRect/>
          </a:stretch>
        </p:blipFill>
        <p:spPr bwMode="auto">
          <a:xfrm>
            <a:off x="879747" y="3068960"/>
            <a:ext cx="4268317" cy="2399852"/>
          </a:xfrm>
          <a:prstGeom prst="rect">
            <a:avLst/>
          </a:prstGeom>
          <a:noFill/>
          <a:ln>
            <a:noFill/>
          </a:ln>
          <a:effectLst>
            <a:glow rad="63500">
              <a:srgbClr val="000000">
                <a:alpha val="40000"/>
              </a:srgbClr>
            </a:glow>
            <a:outerShdw dist="35921" dir="2700000" algn="ctr" rotWithShape="0">
              <a:schemeClr val="bg2"/>
            </a:outerShdw>
          </a:effectLst>
        </p:spPr>
      </p:pic>
      <p:sp>
        <p:nvSpPr>
          <p:cNvPr id="93191" name="Textfeld 2">
            <a:extLst>
              <a:ext uri="{FF2B5EF4-FFF2-40B4-BE49-F238E27FC236}">
                <a16:creationId xmlns:a16="http://schemas.microsoft.com/office/drawing/2014/main" id="{5D207F9F-90A9-443F-89CF-6BB8775EB42E}"/>
              </a:ext>
            </a:extLst>
          </p:cNvPr>
          <p:cNvSpPr txBox="1">
            <a:spLocks noChangeArrowheads="1"/>
          </p:cNvSpPr>
          <p:nvPr/>
        </p:nvSpPr>
        <p:spPr bwMode="auto">
          <a:xfrm>
            <a:off x="917575" y="5500688"/>
            <a:ext cx="22320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Auswärtiges Amt</a:t>
            </a:r>
          </a:p>
        </p:txBody>
      </p:sp>
      <p:sp>
        <p:nvSpPr>
          <p:cNvPr id="93192" name="Textfeld 8">
            <a:extLst>
              <a:ext uri="{FF2B5EF4-FFF2-40B4-BE49-F238E27FC236}">
                <a16:creationId xmlns:a16="http://schemas.microsoft.com/office/drawing/2014/main" id="{9A38A96A-E631-4E7C-9E27-7C5DBE85F666}"/>
              </a:ext>
            </a:extLst>
          </p:cNvPr>
          <p:cNvSpPr txBox="1">
            <a:spLocks noChangeArrowheads="1"/>
          </p:cNvSpPr>
          <p:nvPr/>
        </p:nvSpPr>
        <p:spPr bwMode="auto">
          <a:xfrm>
            <a:off x="4987925" y="6543675"/>
            <a:ext cx="3905250"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UN Geneva/flickr.com</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1">
            <a:extLst>
              <a:ext uri="{FF2B5EF4-FFF2-40B4-BE49-F238E27FC236}">
                <a16:creationId xmlns:a16="http://schemas.microsoft.com/office/drawing/2014/main" id="{9CE80C6D-CBB7-4DF8-9EC0-3472BEF649BB}"/>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Fragen an Sie</a:t>
            </a:r>
          </a:p>
        </p:txBody>
      </p:sp>
      <p:sp>
        <p:nvSpPr>
          <p:cNvPr id="95235" name="Text Box 2">
            <a:extLst>
              <a:ext uri="{FF2B5EF4-FFF2-40B4-BE49-F238E27FC236}">
                <a16:creationId xmlns:a16="http://schemas.microsoft.com/office/drawing/2014/main" id="{2E5FA701-E3E2-4E12-A0AA-3FAEC2A805EE}"/>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buFont typeface="Arial" panose="020B0604020202020204" pitchFamily="34" charset="0"/>
              <a:buChar char="•"/>
            </a:pPr>
            <a:r>
              <a:rPr lang="de-DE" altLang="de-DE" sz="2400">
                <a:solidFill>
                  <a:srgbClr val="002060"/>
                </a:solidFill>
                <a:latin typeface="Calibri" panose="020F0502020204030204" pitchFamily="34" charset="0"/>
                <a:cs typeface="Calibri" panose="020F0502020204030204" pitchFamily="34" charset="0"/>
              </a:rPr>
              <a:t>Worauf kann ich beim Kauf von Schuhen achten und als Verbraucher_in zu Veränderung beitragen? </a:t>
            </a:r>
          </a:p>
          <a:p>
            <a:pPr eaLnBrk="1" hangingPunct="1">
              <a:spcBef>
                <a:spcPts val="488"/>
              </a:spcBef>
              <a:buClr>
                <a:srgbClr val="003366"/>
              </a:buClr>
              <a:buSzPct val="75000"/>
              <a:buFont typeface="Arial" panose="020B0604020202020204" pitchFamily="34" charset="0"/>
              <a:buChar char="•"/>
            </a:pPr>
            <a:r>
              <a:rPr lang="de-DE" altLang="de-DE" sz="2400">
                <a:solidFill>
                  <a:srgbClr val="002060"/>
                </a:solidFill>
                <a:latin typeface="Calibri" panose="020F0502020204030204" pitchFamily="34" charset="0"/>
                <a:cs typeface="Calibri" panose="020F0502020204030204" pitchFamily="34" charset="0"/>
              </a:rPr>
              <a:t>Wie kann ich mich als Bürger_in für Veränderung engagieren und Bewusstsein schaffen? </a:t>
            </a:r>
          </a:p>
        </p:txBody>
      </p:sp>
      <p:sp>
        <p:nvSpPr>
          <p:cNvPr id="95236" name="Text Box 5">
            <a:extLst>
              <a:ext uri="{FF2B5EF4-FFF2-40B4-BE49-F238E27FC236}">
                <a16:creationId xmlns:a16="http://schemas.microsoft.com/office/drawing/2014/main" id="{EBBE7BBD-C30C-48E7-B015-EBE310B9C5CE}"/>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41</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ext Box 1">
            <a:extLst>
              <a:ext uri="{FF2B5EF4-FFF2-40B4-BE49-F238E27FC236}">
                <a16:creationId xmlns:a16="http://schemas.microsoft.com/office/drawing/2014/main" id="{8131B357-AAB0-4245-811E-5DCA1C762377}"/>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Alternative Gerbverfahren</a:t>
            </a:r>
          </a:p>
        </p:txBody>
      </p:sp>
      <p:sp>
        <p:nvSpPr>
          <p:cNvPr id="97283" name="Text Box 2">
            <a:extLst>
              <a:ext uri="{FF2B5EF4-FFF2-40B4-BE49-F238E27FC236}">
                <a16:creationId xmlns:a16="http://schemas.microsoft.com/office/drawing/2014/main" id="{9CD9CA45-A8F1-4B33-A9E1-6729318470A7}"/>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de-DE" altLang="de-DE" sz="2400" b="1">
                <a:solidFill>
                  <a:srgbClr val="002060"/>
                </a:solidFill>
                <a:latin typeface="Calibri" panose="020F0502020204030204" pitchFamily="34" charset="0"/>
                <a:cs typeface="Calibri" panose="020F0502020204030204" pitchFamily="34" charset="0"/>
              </a:rPr>
              <a:t>Pflanzliche Gerbung</a:t>
            </a:r>
          </a:p>
          <a:p>
            <a:pPr eaLnBrk="1" hangingPunct="1">
              <a:spcBef>
                <a:spcPts val="488"/>
              </a:spcBef>
              <a:buClr>
                <a:srgbClr val="003366"/>
              </a:buClr>
              <a:buSzPct val="75000"/>
            </a:pPr>
            <a:endParaRPr lang="de-DE" altLang="de-DE" sz="2400" b="1">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de-DE" altLang="de-DE" sz="2400" b="1">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de-DE" altLang="de-DE" sz="2400" b="1">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de-DE" altLang="de-DE" sz="2400" b="1">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de-DE" altLang="de-DE" sz="1600" b="1">
              <a:latin typeface="Calibri" panose="020F0502020204030204" pitchFamily="34" charset="0"/>
              <a:cs typeface="Calibri" panose="020F0502020204030204" pitchFamily="34" charset="0"/>
            </a:endParaRPr>
          </a:p>
          <a:p>
            <a:pPr eaLnBrk="1" hangingPunct="1">
              <a:spcBef>
                <a:spcPts val="488"/>
              </a:spcBef>
              <a:buClr>
                <a:srgbClr val="003366"/>
              </a:buClr>
              <a:buSzPct val="75000"/>
            </a:pPr>
            <a:r>
              <a:rPr lang="de-DE" altLang="de-DE" sz="2400" b="1">
                <a:latin typeface="Calibri" panose="020F0502020204030204" pitchFamily="34" charset="0"/>
                <a:cs typeface="Calibri" panose="020F0502020204030204" pitchFamily="34" charset="0"/>
              </a:rPr>
              <a:t>Chromgerbung unter hohen Standards </a:t>
            </a:r>
          </a:p>
        </p:txBody>
      </p:sp>
      <p:sp>
        <p:nvSpPr>
          <p:cNvPr id="97284" name="Text Box 5">
            <a:extLst>
              <a:ext uri="{FF2B5EF4-FFF2-40B4-BE49-F238E27FC236}">
                <a16:creationId xmlns:a16="http://schemas.microsoft.com/office/drawing/2014/main" id="{B870FBC3-B262-4585-9A3F-C400698A76C4}"/>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42</a:t>
            </a:r>
          </a:p>
        </p:txBody>
      </p:sp>
      <p:pic>
        <p:nvPicPr>
          <p:cNvPr id="5" name="Picture 9">
            <a:extLst>
              <a:ext uri="{FF2B5EF4-FFF2-40B4-BE49-F238E27FC236}">
                <a16:creationId xmlns:a16="http://schemas.microsoft.com/office/drawing/2014/main" id="{32A70EDD-539A-473D-8CB5-14B3A281C790}"/>
              </a:ext>
            </a:extLst>
          </p:cNvPr>
          <p:cNvPicPr>
            <a:picLocks noChangeAspect="1" noChangeArrowheads="1"/>
          </p:cNvPicPr>
          <p:nvPr/>
        </p:nvPicPr>
        <p:blipFill>
          <a:blip r:embed="rId3"/>
          <a:srcRect/>
          <a:stretch>
            <a:fillRect/>
          </a:stretch>
        </p:blipFill>
        <p:spPr bwMode="auto">
          <a:xfrm>
            <a:off x="1155700" y="2627732"/>
            <a:ext cx="1565275" cy="1565275"/>
          </a:xfrm>
          <a:prstGeom prst="rect">
            <a:avLst/>
          </a:prstGeom>
          <a:noFill/>
          <a:ln>
            <a:noFill/>
          </a:ln>
          <a:effectLst>
            <a:glow rad="63500">
              <a:srgbClr val="000000">
                <a:alpha val="40000"/>
              </a:srgbClr>
            </a:glow>
          </a:effectLst>
        </p:spPr>
      </p:pic>
      <p:pic>
        <p:nvPicPr>
          <p:cNvPr id="6" name="Picture 10">
            <a:extLst>
              <a:ext uri="{FF2B5EF4-FFF2-40B4-BE49-F238E27FC236}">
                <a16:creationId xmlns:a16="http://schemas.microsoft.com/office/drawing/2014/main" id="{20064410-D919-486A-9FE8-972A54EFD028}"/>
              </a:ext>
            </a:extLst>
          </p:cNvPr>
          <p:cNvPicPr>
            <a:picLocks noChangeAspect="1" noChangeArrowheads="1"/>
          </p:cNvPicPr>
          <p:nvPr/>
        </p:nvPicPr>
        <p:blipFill>
          <a:blip r:embed="rId4"/>
          <a:srcRect/>
          <a:stretch>
            <a:fillRect/>
          </a:stretch>
        </p:blipFill>
        <p:spPr bwMode="auto">
          <a:xfrm>
            <a:off x="3131840" y="2654720"/>
            <a:ext cx="1538288" cy="1538287"/>
          </a:xfrm>
          <a:prstGeom prst="rect">
            <a:avLst/>
          </a:prstGeom>
          <a:noFill/>
          <a:ln>
            <a:noFill/>
          </a:ln>
          <a:effectLst>
            <a:glow rad="63500">
              <a:srgbClr val="000000">
                <a:alpha val="40000"/>
              </a:srgbClr>
            </a:glow>
          </a:effectLst>
        </p:spPr>
      </p:pic>
      <p:pic>
        <p:nvPicPr>
          <p:cNvPr id="7" name="Picture 16" descr="C:\Users\EVA-MA~1\AppData\Local\Temp\3337979132_987a181fcd_z.jpg">
            <a:extLst>
              <a:ext uri="{FF2B5EF4-FFF2-40B4-BE49-F238E27FC236}">
                <a16:creationId xmlns:a16="http://schemas.microsoft.com/office/drawing/2014/main" id="{21B485BB-FF1D-48C1-A77B-7D5152D02E50}"/>
              </a:ext>
            </a:extLst>
          </p:cNvPr>
          <p:cNvPicPr>
            <a:picLocks noChangeAspect="1" noChangeArrowheads="1"/>
          </p:cNvPicPr>
          <p:nvPr/>
        </p:nvPicPr>
        <p:blipFill>
          <a:blip r:embed="rId5"/>
          <a:srcRect/>
          <a:stretch>
            <a:fillRect/>
          </a:stretch>
        </p:blipFill>
        <p:spPr bwMode="auto">
          <a:xfrm>
            <a:off x="5085853" y="3034132"/>
            <a:ext cx="1744663" cy="1158875"/>
          </a:xfrm>
          <a:prstGeom prst="rect">
            <a:avLst/>
          </a:prstGeom>
          <a:noFill/>
          <a:ln>
            <a:noFill/>
          </a:ln>
          <a:effectLst>
            <a:glow rad="63500">
              <a:srgbClr val="000000">
                <a:alpha val="40000"/>
              </a:srgbClr>
            </a:glow>
          </a:effectLst>
        </p:spPr>
      </p:pic>
      <p:pic>
        <p:nvPicPr>
          <p:cNvPr id="8" name="Picture 15">
            <a:extLst>
              <a:ext uri="{FF2B5EF4-FFF2-40B4-BE49-F238E27FC236}">
                <a16:creationId xmlns:a16="http://schemas.microsoft.com/office/drawing/2014/main" id="{6977885E-CF99-4964-84F2-39B0091554F1}"/>
              </a:ext>
            </a:extLst>
          </p:cNvPr>
          <p:cNvPicPr>
            <a:picLocks noChangeAspect="1" noChangeArrowheads="1"/>
          </p:cNvPicPr>
          <p:nvPr/>
        </p:nvPicPr>
        <p:blipFill>
          <a:blip r:embed="rId6"/>
          <a:srcRect/>
          <a:stretch>
            <a:fillRect/>
          </a:stretch>
        </p:blipFill>
        <p:spPr bwMode="auto">
          <a:xfrm>
            <a:off x="7246241" y="3027507"/>
            <a:ext cx="1547813" cy="1160462"/>
          </a:xfrm>
          <a:prstGeom prst="rect">
            <a:avLst/>
          </a:prstGeom>
          <a:noFill/>
          <a:ln>
            <a:noFill/>
          </a:ln>
          <a:effectLst>
            <a:glow rad="63500">
              <a:srgbClr val="000000">
                <a:alpha val="40000"/>
              </a:srgbClr>
            </a:glow>
          </a:effectLst>
        </p:spPr>
      </p:pic>
      <p:sp>
        <p:nvSpPr>
          <p:cNvPr id="97289" name="Textfeld 2">
            <a:extLst>
              <a:ext uri="{FF2B5EF4-FFF2-40B4-BE49-F238E27FC236}">
                <a16:creationId xmlns:a16="http://schemas.microsoft.com/office/drawing/2014/main" id="{819D66A2-C082-453B-B138-F6DDDFB91DE7}"/>
              </a:ext>
            </a:extLst>
          </p:cNvPr>
          <p:cNvSpPr txBox="1">
            <a:spLocks noChangeArrowheads="1"/>
          </p:cNvSpPr>
          <p:nvPr/>
        </p:nvSpPr>
        <p:spPr bwMode="auto">
          <a:xfrm>
            <a:off x="1155700" y="4260850"/>
            <a:ext cx="207645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Valonea</a:t>
            </a:r>
          </a:p>
        </p:txBody>
      </p:sp>
      <p:sp>
        <p:nvSpPr>
          <p:cNvPr id="97290" name="Textfeld 12">
            <a:extLst>
              <a:ext uri="{FF2B5EF4-FFF2-40B4-BE49-F238E27FC236}">
                <a16:creationId xmlns:a16="http://schemas.microsoft.com/office/drawing/2014/main" id="{5B1B57F0-0D6C-4F66-A70F-CAD1EB1256EB}"/>
              </a:ext>
            </a:extLst>
          </p:cNvPr>
          <p:cNvSpPr txBox="1">
            <a:spLocks noChangeArrowheads="1"/>
          </p:cNvSpPr>
          <p:nvPr/>
        </p:nvSpPr>
        <p:spPr bwMode="auto">
          <a:xfrm>
            <a:off x="3132138" y="4260850"/>
            <a:ext cx="30956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Tara</a:t>
            </a:r>
          </a:p>
        </p:txBody>
      </p:sp>
      <p:sp>
        <p:nvSpPr>
          <p:cNvPr id="97291" name="Textfeld 12">
            <a:extLst>
              <a:ext uri="{FF2B5EF4-FFF2-40B4-BE49-F238E27FC236}">
                <a16:creationId xmlns:a16="http://schemas.microsoft.com/office/drawing/2014/main" id="{B0D34A28-76E4-4CF7-B193-45651953E7FB}"/>
              </a:ext>
            </a:extLst>
          </p:cNvPr>
          <p:cNvSpPr txBox="1">
            <a:spLocks noChangeArrowheads="1"/>
          </p:cNvSpPr>
          <p:nvPr/>
        </p:nvSpPr>
        <p:spPr bwMode="auto">
          <a:xfrm>
            <a:off x="5065713" y="4259263"/>
            <a:ext cx="3095625"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Olivenblätter</a:t>
            </a:r>
          </a:p>
        </p:txBody>
      </p:sp>
      <p:sp>
        <p:nvSpPr>
          <p:cNvPr id="97292" name="Textfeld 12">
            <a:extLst>
              <a:ext uri="{FF2B5EF4-FFF2-40B4-BE49-F238E27FC236}">
                <a16:creationId xmlns:a16="http://schemas.microsoft.com/office/drawing/2014/main" id="{982830D4-7972-4ED4-B79B-9A8671846E83}"/>
              </a:ext>
            </a:extLst>
          </p:cNvPr>
          <p:cNvSpPr txBox="1">
            <a:spLocks noChangeArrowheads="1"/>
          </p:cNvSpPr>
          <p:nvPr/>
        </p:nvSpPr>
        <p:spPr bwMode="auto">
          <a:xfrm>
            <a:off x="7246938" y="4254500"/>
            <a:ext cx="3095625"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a:latin typeface="Calibri" panose="020F0502020204030204" pitchFamily="34" charset="0"/>
                <a:cs typeface="Calibri" panose="020F0502020204030204" pitchFamily="34" charset="0"/>
              </a:rPr>
              <a:t>Rhabarberwurzel</a:t>
            </a:r>
          </a:p>
        </p:txBody>
      </p:sp>
      <p:pic>
        <p:nvPicPr>
          <p:cNvPr id="13" name="Picture 18" descr="C:\Users\EVA-MA~1\AppData\Local\Temp\4067287677_3f6356ca63_z.jpg">
            <a:extLst>
              <a:ext uri="{FF2B5EF4-FFF2-40B4-BE49-F238E27FC236}">
                <a16:creationId xmlns:a16="http://schemas.microsoft.com/office/drawing/2014/main" id="{2103AD94-E4D6-48C9-97FF-1F36B97C7E9C}"/>
              </a:ext>
            </a:extLst>
          </p:cNvPr>
          <p:cNvPicPr>
            <a:picLocks noChangeAspect="1" noChangeArrowheads="1"/>
          </p:cNvPicPr>
          <p:nvPr/>
        </p:nvPicPr>
        <p:blipFill>
          <a:blip r:embed="rId7"/>
          <a:srcRect/>
          <a:stretch>
            <a:fillRect/>
          </a:stretch>
        </p:blipFill>
        <p:spPr bwMode="auto">
          <a:xfrm>
            <a:off x="1155700" y="5107782"/>
            <a:ext cx="2333625" cy="1554162"/>
          </a:xfrm>
          <a:prstGeom prst="rect">
            <a:avLst/>
          </a:prstGeom>
          <a:noFill/>
          <a:ln>
            <a:noFill/>
          </a:ln>
          <a:effectLst>
            <a:glow rad="63500">
              <a:srgbClr val="000000">
                <a:alpha val="40000"/>
              </a:srgbClr>
            </a:glow>
          </a:effectLst>
        </p:spPr>
      </p:pic>
      <p:sp>
        <p:nvSpPr>
          <p:cNvPr id="97294" name="Textfeld 10">
            <a:extLst>
              <a:ext uri="{FF2B5EF4-FFF2-40B4-BE49-F238E27FC236}">
                <a16:creationId xmlns:a16="http://schemas.microsoft.com/office/drawing/2014/main" id="{80586614-F6C5-494D-AE1C-19151AD20ABF}"/>
              </a:ext>
            </a:extLst>
          </p:cNvPr>
          <p:cNvSpPr txBox="1">
            <a:spLocks noChangeArrowheads="1"/>
          </p:cNvSpPr>
          <p:nvPr/>
        </p:nvSpPr>
        <p:spPr bwMode="auto">
          <a:xfrm>
            <a:off x="5435600" y="6608763"/>
            <a:ext cx="4906963"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Fotos: Martin Natur, pstis etc/flickr.com, Eelke/flickr.com  </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1">
            <a:extLst>
              <a:ext uri="{FF2B5EF4-FFF2-40B4-BE49-F238E27FC236}">
                <a16:creationId xmlns:a16="http://schemas.microsoft.com/office/drawing/2014/main" id="{A300DF3C-C686-4A7F-92A0-32151C9998CA}"/>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Lederalternativen </a:t>
            </a:r>
          </a:p>
        </p:txBody>
      </p:sp>
      <p:sp>
        <p:nvSpPr>
          <p:cNvPr id="99331" name="Text Box 2">
            <a:extLst>
              <a:ext uri="{FF2B5EF4-FFF2-40B4-BE49-F238E27FC236}">
                <a16:creationId xmlns:a16="http://schemas.microsoft.com/office/drawing/2014/main" id="{849AB313-2389-42E3-B1F0-1DEBE4462D61}"/>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de-DE" altLang="de-DE" sz="2400" b="1">
                <a:solidFill>
                  <a:srgbClr val="002060"/>
                </a:solidFill>
                <a:latin typeface="Calibri" panose="020F0502020204030204" pitchFamily="34" charset="0"/>
                <a:cs typeface="Calibri" panose="020F0502020204030204" pitchFamily="34" charset="0"/>
              </a:rPr>
              <a:t>Ananasleder				Korkleder</a:t>
            </a:r>
          </a:p>
        </p:txBody>
      </p:sp>
      <p:sp>
        <p:nvSpPr>
          <p:cNvPr id="99332" name="Text Box 5">
            <a:extLst>
              <a:ext uri="{FF2B5EF4-FFF2-40B4-BE49-F238E27FC236}">
                <a16:creationId xmlns:a16="http://schemas.microsoft.com/office/drawing/2014/main" id="{AFDDBF77-A418-4BF4-A7FC-C1795A074CB0}"/>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43</a:t>
            </a:r>
          </a:p>
        </p:txBody>
      </p:sp>
      <p:pic>
        <p:nvPicPr>
          <p:cNvPr id="14" name="Picture 5" descr="C:\Users\EVA-MA~1\AppData\Local\Temp\3670045191_bdbd9242df_z.jpg">
            <a:extLst>
              <a:ext uri="{FF2B5EF4-FFF2-40B4-BE49-F238E27FC236}">
                <a16:creationId xmlns:a16="http://schemas.microsoft.com/office/drawing/2014/main" id="{758C46D7-BDB2-4F0E-9517-B2C8E1CECC4D}"/>
              </a:ext>
            </a:extLst>
          </p:cNvPr>
          <p:cNvPicPr>
            <a:picLocks noChangeAspect="1" noChangeArrowheads="1"/>
          </p:cNvPicPr>
          <p:nvPr/>
        </p:nvPicPr>
        <p:blipFill>
          <a:blip r:embed="rId3"/>
          <a:srcRect/>
          <a:stretch>
            <a:fillRect/>
          </a:stretch>
        </p:blipFill>
        <p:spPr bwMode="auto">
          <a:xfrm>
            <a:off x="914400" y="2821155"/>
            <a:ext cx="1937140" cy="2768432"/>
          </a:xfrm>
          <a:prstGeom prst="rect">
            <a:avLst/>
          </a:prstGeom>
          <a:noFill/>
          <a:ln>
            <a:noFill/>
          </a:ln>
          <a:effectLst>
            <a:glow rad="63500">
              <a:srgbClr val="000000">
                <a:alpha val="40000"/>
              </a:srgbClr>
            </a:glow>
          </a:effectLst>
        </p:spPr>
      </p:pic>
      <p:pic>
        <p:nvPicPr>
          <p:cNvPr id="15" name="Picture 8">
            <a:extLst>
              <a:ext uri="{FF2B5EF4-FFF2-40B4-BE49-F238E27FC236}">
                <a16:creationId xmlns:a16="http://schemas.microsoft.com/office/drawing/2014/main" id="{C024F443-13E9-46A3-A56A-2108B2DA3FF0}"/>
              </a:ext>
            </a:extLst>
          </p:cNvPr>
          <p:cNvPicPr>
            <a:picLocks noChangeAspect="1" noChangeArrowheads="1"/>
          </p:cNvPicPr>
          <p:nvPr/>
        </p:nvPicPr>
        <p:blipFill>
          <a:blip r:embed="rId4"/>
          <a:srcRect/>
          <a:stretch>
            <a:fillRect/>
          </a:stretch>
        </p:blipFill>
        <p:spPr bwMode="auto">
          <a:xfrm>
            <a:off x="2539355" y="3660798"/>
            <a:ext cx="2616845" cy="1745261"/>
          </a:xfrm>
          <a:prstGeom prst="rect">
            <a:avLst/>
          </a:prstGeom>
          <a:noFill/>
          <a:ln>
            <a:noFill/>
          </a:ln>
          <a:effectLst>
            <a:glow rad="63500">
              <a:srgbClr val="000000">
                <a:alpha val="40000"/>
              </a:srgbClr>
            </a:glow>
          </a:effectLst>
        </p:spPr>
      </p:pic>
      <p:pic>
        <p:nvPicPr>
          <p:cNvPr id="16" name="Picture 22" descr="C:\Users\EVA-MA~1\AppData\Local\Temp\2943387639_c557a7d194_z.jpg">
            <a:extLst>
              <a:ext uri="{FF2B5EF4-FFF2-40B4-BE49-F238E27FC236}">
                <a16:creationId xmlns:a16="http://schemas.microsoft.com/office/drawing/2014/main" id="{90FFC9C7-3742-4207-8EF0-E21D3623F077}"/>
              </a:ext>
            </a:extLst>
          </p:cNvPr>
          <p:cNvPicPr>
            <a:picLocks noChangeAspect="1" noChangeArrowheads="1"/>
          </p:cNvPicPr>
          <p:nvPr/>
        </p:nvPicPr>
        <p:blipFill>
          <a:blip r:embed="rId5"/>
          <a:srcRect/>
          <a:stretch>
            <a:fillRect/>
          </a:stretch>
        </p:blipFill>
        <p:spPr bwMode="auto">
          <a:xfrm>
            <a:off x="5797272" y="2812225"/>
            <a:ext cx="3118128" cy="2064201"/>
          </a:xfrm>
          <a:prstGeom prst="rect">
            <a:avLst/>
          </a:prstGeom>
          <a:noFill/>
          <a:effectLst>
            <a:glow rad="63500">
              <a:srgbClr val="000000">
                <a:alpha val="40000"/>
              </a:srgbClr>
            </a:glow>
          </a:effectLst>
        </p:spPr>
      </p:pic>
      <p:pic>
        <p:nvPicPr>
          <p:cNvPr id="17" name="Picture 7">
            <a:extLst>
              <a:ext uri="{FF2B5EF4-FFF2-40B4-BE49-F238E27FC236}">
                <a16:creationId xmlns:a16="http://schemas.microsoft.com/office/drawing/2014/main" id="{74612F85-4FC7-4B7D-A0C5-BA62A57B1E76}"/>
              </a:ext>
            </a:extLst>
          </p:cNvPr>
          <p:cNvPicPr>
            <a:picLocks noChangeAspect="1" noChangeArrowheads="1"/>
          </p:cNvPicPr>
          <p:nvPr/>
        </p:nvPicPr>
        <p:blipFill>
          <a:blip r:embed="rId6"/>
          <a:srcRect/>
          <a:stretch>
            <a:fillRect/>
          </a:stretch>
        </p:blipFill>
        <p:spPr bwMode="auto">
          <a:xfrm>
            <a:off x="5508104" y="4819262"/>
            <a:ext cx="2947725" cy="1170391"/>
          </a:xfrm>
          <a:prstGeom prst="rect">
            <a:avLst/>
          </a:prstGeom>
          <a:noFill/>
          <a:ln>
            <a:noFill/>
          </a:ln>
          <a:effectLst>
            <a:glow rad="63500">
              <a:srgbClr val="000000">
                <a:alpha val="40000"/>
              </a:srgbClr>
            </a:glow>
          </a:effectLst>
        </p:spPr>
      </p:pic>
      <p:sp>
        <p:nvSpPr>
          <p:cNvPr id="99337" name="Textfeld 1">
            <a:extLst>
              <a:ext uri="{FF2B5EF4-FFF2-40B4-BE49-F238E27FC236}">
                <a16:creationId xmlns:a16="http://schemas.microsoft.com/office/drawing/2014/main" id="{0CB03EC1-48B0-44B6-B081-48217DA9A36D}"/>
              </a:ext>
            </a:extLst>
          </p:cNvPr>
          <p:cNvSpPr txBox="1">
            <a:spLocks noChangeArrowheads="1"/>
          </p:cNvSpPr>
          <p:nvPr/>
        </p:nvSpPr>
        <p:spPr bwMode="auto">
          <a:xfrm>
            <a:off x="866775" y="5681663"/>
            <a:ext cx="295910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Fotos: Robert Couse-Baker/flickr.com</a:t>
            </a:r>
          </a:p>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und Bourgeois Boheme</a:t>
            </a:r>
          </a:p>
        </p:txBody>
      </p:sp>
      <p:sp>
        <p:nvSpPr>
          <p:cNvPr id="99338" name="Textfeld 1">
            <a:extLst>
              <a:ext uri="{FF2B5EF4-FFF2-40B4-BE49-F238E27FC236}">
                <a16:creationId xmlns:a16="http://schemas.microsoft.com/office/drawing/2014/main" id="{737B58C0-6B67-44F6-A782-7805D4DE4F46}"/>
              </a:ext>
            </a:extLst>
          </p:cNvPr>
          <p:cNvSpPr txBox="1">
            <a:spLocks noChangeArrowheads="1"/>
          </p:cNvSpPr>
          <p:nvPr/>
        </p:nvSpPr>
        <p:spPr bwMode="auto">
          <a:xfrm>
            <a:off x="5497513" y="6100763"/>
            <a:ext cx="2959100"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Roman Hilmer/flickr.com</a:t>
            </a:r>
          </a:p>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und Sorbas Schuhe</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ext Box 1">
            <a:extLst>
              <a:ext uri="{FF2B5EF4-FFF2-40B4-BE49-F238E27FC236}">
                <a16:creationId xmlns:a16="http://schemas.microsoft.com/office/drawing/2014/main" id="{FF912446-70E9-48B6-BDAD-8FA791DF07C9}"/>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Ihr Feedback…</a:t>
            </a:r>
          </a:p>
        </p:txBody>
      </p:sp>
      <p:sp>
        <p:nvSpPr>
          <p:cNvPr id="98307" name="Text Box 2">
            <a:extLst>
              <a:ext uri="{FF2B5EF4-FFF2-40B4-BE49-F238E27FC236}">
                <a16:creationId xmlns:a16="http://schemas.microsoft.com/office/drawing/2014/main" id="{D36232F2-C96E-4C7F-A39C-7D28B8EA3C06}"/>
              </a:ext>
            </a:extLst>
          </p:cNvPr>
          <p:cNvSpPr txBox="1">
            <a:spLocks noChangeArrowheads="1"/>
          </p:cNvSpPr>
          <p:nvPr/>
        </p:nvSpPr>
        <p:spPr bwMode="auto">
          <a:xfrm>
            <a:off x="914400" y="2362200"/>
            <a:ext cx="8001000" cy="3733800"/>
          </a:xfrm>
          <a:prstGeom prst="rect">
            <a:avLst/>
          </a:prstGeom>
          <a:noFill/>
          <a:ln>
            <a:noFill/>
          </a:ln>
          <a:effectLst/>
        </p:spPr>
        <p:txBody>
          <a:bodyPr/>
          <a:lstStyle>
            <a:lvl1pPr marL="342900" indent="-341313">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1pPr>
            <a:lvl2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2pPr>
            <a:lvl3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3pPr>
            <a:lvl4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4pPr>
            <a:lvl5pPr>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5pPr>
            <a:lvl6pPr marL="25146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6pPr>
            <a:lvl7pPr marL="29718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7pPr>
            <a:lvl8pPr marL="34290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8pPr>
            <a:lvl9pPr marL="3886200" indent="-228600" defTabSz="449263" eaLnBrk="0" fontAlgn="base" hangingPunct="0">
              <a:spcBef>
                <a:spcPct val="0"/>
              </a:spcBef>
              <a:spcAft>
                <a:spcPct val="0"/>
              </a:spcAft>
              <a:tabLst>
                <a:tab pos="912813" algn="l"/>
                <a:tab pos="1827213" algn="l"/>
                <a:tab pos="2741613" algn="l"/>
                <a:tab pos="3656013" algn="l"/>
                <a:tab pos="4570413" algn="l"/>
                <a:tab pos="5484813" algn="l"/>
                <a:tab pos="6399213" algn="l"/>
                <a:tab pos="7313613" algn="l"/>
                <a:tab pos="8228013" algn="l"/>
                <a:tab pos="9142413" algn="l"/>
                <a:tab pos="10056813" algn="l"/>
              </a:tabLst>
              <a:defRPr sz="2400">
                <a:solidFill>
                  <a:schemeClr val="bg1"/>
                </a:solidFill>
                <a:latin typeface="Times New Roman" panose="02020603050405020304" pitchFamily="18" charset="0"/>
                <a:ea typeface="MS PGothic" panose="020B0600070205080204" pitchFamily="34" charset="-128"/>
              </a:defRPr>
            </a:lvl9pPr>
          </a:lstStyle>
          <a:p>
            <a:pPr eaLnBrk="1" hangingPunct="1">
              <a:spcBef>
                <a:spcPts val="700"/>
              </a:spcBef>
              <a:buSzPct val="75000"/>
              <a:defRPr/>
            </a:pPr>
            <a:r>
              <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rPr>
              <a:t>… hilft uns weiter:</a:t>
            </a:r>
          </a:p>
          <a:p>
            <a:pPr eaLnBrk="1" hangingPunct="1">
              <a:spcBef>
                <a:spcPts val="700"/>
              </a:spcBef>
              <a:buSzPct val="75000"/>
              <a:defRPr/>
            </a:pPr>
            <a:endParaRPr lang="de-DE" altLang="de-DE" b="1"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hat Ihnen besonders gefallen?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können wir besser machen?</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Was haben Sie vermisst?</a:t>
            </a:r>
          </a:p>
          <a:p>
            <a:pPr marL="344487" indent="-342900" eaLnBrk="1" hangingPunct="1">
              <a:spcBef>
                <a:spcPts val="700"/>
              </a:spcBef>
              <a:buClr>
                <a:srgbClr val="003366"/>
              </a:buClr>
              <a:buSzPct val="75000"/>
              <a:buFont typeface="Arial" panose="020B0604020202020204" pitchFamily="34" charset="0"/>
              <a:buChar char="•"/>
              <a:defRPr/>
            </a:pPr>
            <a:r>
              <a:rPr lang="de-DE" altLang="de-DE" sz="2000" dirty="0">
                <a:solidFill>
                  <a:srgbClr val="003366"/>
                </a:solidFill>
                <a:latin typeface="Calibri" panose="020F0502020204030204" pitchFamily="34" charset="0"/>
                <a:ea typeface="Microsoft YaHei" panose="020B0503020204020204" pitchFamily="34" charset="-122"/>
                <a:cs typeface="Calibri" panose="020F0502020204030204" pitchFamily="34" charset="0"/>
              </a:rPr>
              <a:t>Weitere Anregungen?</a:t>
            </a:r>
            <a:endParaRPr lang="de-DE" altLang="de-DE" sz="1800" dirty="0">
              <a:solidFill>
                <a:srgbClr val="003366"/>
              </a:solidFill>
              <a:latin typeface="Calibri" panose="020F0502020204030204" pitchFamily="34" charset="0"/>
              <a:ea typeface="Microsoft YaHei" panose="020B0503020204020204" pitchFamily="34" charset="-122"/>
              <a:cs typeface="Calibri" panose="020F0502020204030204" pitchFamily="34" charset="0"/>
            </a:endParaRPr>
          </a:p>
        </p:txBody>
      </p:sp>
      <p:sp>
        <p:nvSpPr>
          <p:cNvPr id="101380" name="Text Box 5">
            <a:extLst>
              <a:ext uri="{FF2B5EF4-FFF2-40B4-BE49-F238E27FC236}">
                <a16:creationId xmlns:a16="http://schemas.microsoft.com/office/drawing/2014/main" id="{C255E098-F3DA-4862-A24F-7BE8DD32DF1B}"/>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44</a:t>
            </a:r>
          </a:p>
        </p:txBody>
      </p:sp>
      <p:pic>
        <p:nvPicPr>
          <p:cNvPr id="51205" name="Picture 6">
            <a:extLst>
              <a:ext uri="{FF2B5EF4-FFF2-40B4-BE49-F238E27FC236}">
                <a16:creationId xmlns:a16="http://schemas.microsoft.com/office/drawing/2014/main" id="{C47538F2-6A50-4DC2-944C-0F3FB53A5EE1}"/>
              </a:ext>
            </a:extLst>
          </p:cNvPr>
          <p:cNvPicPr>
            <a:picLocks noChangeAspect="1" noChangeArrowheads="1"/>
          </p:cNvPicPr>
          <p:nvPr/>
        </p:nvPicPr>
        <p:blipFill>
          <a:blip r:embed="rId3"/>
          <a:srcRect/>
          <a:stretch>
            <a:fillRect/>
          </a:stretch>
        </p:blipFill>
        <p:spPr bwMode="auto">
          <a:xfrm>
            <a:off x="6227763" y="1314450"/>
            <a:ext cx="2282825" cy="4781550"/>
          </a:xfrm>
          <a:prstGeom prst="rect">
            <a:avLst/>
          </a:prstGeom>
          <a:noFill/>
          <a:ln>
            <a:noFill/>
          </a:ln>
          <a:effectLst>
            <a:outerShdw blurRad="63500" dist="139498" dir="2700000" algn="ctr" rotWithShape="0">
              <a:srgbClr val="333333">
                <a:alpha val="65018"/>
              </a:srgbClr>
            </a:outerShdw>
          </a:effectLst>
        </p:spPr>
      </p:pic>
      <p:sp>
        <p:nvSpPr>
          <p:cNvPr id="101382" name="Fußzeilenplatzhalter 1">
            <a:extLst>
              <a:ext uri="{FF2B5EF4-FFF2-40B4-BE49-F238E27FC236}">
                <a16:creationId xmlns:a16="http://schemas.microsoft.com/office/drawing/2014/main" id="{E4EE967F-D1F2-4D5F-A50E-12558AF65EF8}"/>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1FF99951-BF88-4ED9-A059-26FE165C08AA}"/>
              </a:ext>
            </a:extLst>
          </p:cNvPr>
          <p:cNvSpPr>
            <a:spLocks noGrp="1" noChangeArrowheads="1"/>
          </p:cNvSpPr>
          <p:nvPr>
            <p:ph type="title"/>
          </p:nvPr>
        </p:nvSpPr>
        <p:spPr>
          <a:xfrm>
            <a:off x="914400" y="981075"/>
            <a:ext cx="8001000" cy="719138"/>
          </a:xfrm>
        </p:spPr>
        <p:txBody>
          <a:bodyPr/>
          <a:lstStyle/>
          <a:p>
            <a:pPr algn="ctr" eaLnBrk="1" hangingPunct="1"/>
            <a:r>
              <a:rPr lang="de-DE" altLang="de-DE" sz="3200">
                <a:solidFill>
                  <a:srgbClr val="002060"/>
                </a:solidFill>
                <a:latin typeface="Calibri" panose="020F0502020204030204" pitchFamily="34" charset="0"/>
                <a:cs typeface="Calibri" panose="020F0502020204030204" pitchFamily="34" charset="0"/>
              </a:rPr>
              <a:t>Danke für Ihre Aufmerksamkeit!</a:t>
            </a:r>
          </a:p>
        </p:txBody>
      </p:sp>
      <p:sp>
        <p:nvSpPr>
          <p:cNvPr id="52227" name="Rectangle 5">
            <a:extLst>
              <a:ext uri="{FF2B5EF4-FFF2-40B4-BE49-F238E27FC236}">
                <a16:creationId xmlns:a16="http://schemas.microsoft.com/office/drawing/2014/main" id="{F9BD78E6-BF10-4053-A57E-E76041860B5A}"/>
              </a:ext>
            </a:extLst>
          </p:cNvPr>
          <p:cNvSpPr>
            <a:spLocks noGrp="1" noChangeArrowheads="1"/>
          </p:cNvSpPr>
          <p:nvPr>
            <p:ph idx="1"/>
          </p:nvPr>
        </p:nvSpPr>
        <p:spPr>
          <a:xfrm>
            <a:off x="889000" y="1822450"/>
            <a:ext cx="8001000" cy="3733800"/>
          </a:xfrm>
        </p:spPr>
        <p:txBody>
          <a:bodyPr/>
          <a:lstStyle/>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a:p>
            <a:pPr eaLnBrk="1" hangingPunct="1">
              <a:buFont typeface="Wingdings" charset="0"/>
              <a:buNone/>
              <a:defRPr/>
            </a:pPr>
            <a:endParaRPr lang="de-DE" dirty="0">
              <a:ea typeface="ＭＳ Ｐゴシック" charset="0"/>
              <a:cs typeface="+mn-cs"/>
            </a:endParaRPr>
          </a:p>
        </p:txBody>
      </p:sp>
      <p:sp>
        <p:nvSpPr>
          <p:cNvPr id="3" name="Textfeld 2">
            <a:extLst>
              <a:ext uri="{FF2B5EF4-FFF2-40B4-BE49-F238E27FC236}">
                <a16:creationId xmlns:a16="http://schemas.microsoft.com/office/drawing/2014/main" id="{946D8726-AEB4-4E01-9657-ABB09F0A2140}"/>
              </a:ext>
            </a:extLst>
          </p:cNvPr>
          <p:cNvSpPr txBox="1"/>
          <p:nvPr/>
        </p:nvSpPr>
        <p:spPr>
          <a:xfrm>
            <a:off x="1093788" y="2214563"/>
            <a:ext cx="5635625" cy="1962150"/>
          </a:xfrm>
          <a:prstGeom prst="rect">
            <a:avLst/>
          </a:prstGeom>
          <a:noFill/>
        </p:spPr>
        <p:txBody>
          <a:bodyPr lIns="91420" tIns="45711" rIns="91420" bIns="45711">
            <a:spAutoFit/>
          </a:bodyPr>
          <a:lstStyle/>
          <a:p>
            <a:pPr defTabSz="914400" eaLnBrk="1" hangingPunct="1">
              <a:spcBef>
                <a:spcPts val="600"/>
              </a:spcBef>
              <a:buSzPct val="75000"/>
              <a:defRPr/>
            </a:pPr>
            <a:endParaRPr lang="de-DE" altLang="de-DE" sz="2000" i="1" dirty="0">
              <a:solidFill>
                <a:srgbClr val="003366"/>
              </a:solidFill>
              <a:latin typeface="Calibri" panose="020F0502020204030204" pitchFamily="34" charset="0"/>
              <a:ea typeface="WenQuanYi Micro Hei" charset="0"/>
              <a:cs typeface="Calibri" panose="020F0502020204030204" pitchFamily="34" charset="0"/>
            </a:endParaRPr>
          </a:p>
          <a:p>
            <a:pPr defTabSz="914400" eaLnBrk="1" hangingPunct="1">
              <a:spcBef>
                <a:spcPts val="6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Kontakt: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Kerstin</a:t>
            </a: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Dahmen</a:t>
            </a:r>
          </a:p>
          <a:p>
            <a:pPr defTabSz="914400" eaLnBrk="1" hangingPunct="1">
              <a:spcBef>
                <a:spcPts val="500"/>
              </a:spcBef>
              <a:buSzPct val="75000"/>
              <a:defRPr/>
            </a:pPr>
            <a:r>
              <a:rPr lang="de-DE" altLang="de-DE" sz="2000" b="1" dirty="0">
                <a:solidFill>
                  <a:srgbClr val="003366"/>
                </a:solidFill>
                <a:latin typeface="Calibri" panose="020F0502020204030204" pitchFamily="34" charset="0"/>
                <a:ea typeface="WenQuanYi Micro Hei" charset="0"/>
                <a:cs typeface="Calibri" panose="020F0502020204030204" pitchFamily="34" charset="0"/>
              </a:rPr>
              <a:t>E-Mail:		</a:t>
            </a:r>
            <a:r>
              <a:rPr lang="de-DE" altLang="de-DE" sz="2000" dirty="0">
                <a:solidFill>
                  <a:srgbClr val="003366"/>
                </a:solidFill>
                <a:latin typeface="Calibri" panose="020F0502020204030204" pitchFamily="34" charset="0"/>
                <a:ea typeface="WenQuanYi Micro Hei" charset="0"/>
                <a:cs typeface="Calibri" panose="020F0502020204030204" pitchFamily="34" charset="0"/>
              </a:rPr>
              <a:t>fairschnitt@femnet-ev.de</a:t>
            </a:r>
          </a:p>
          <a:p>
            <a:pPr defTabSz="914400" eaLnBrk="1" hangingPunct="1">
              <a:spcBef>
                <a:spcPts val="500"/>
              </a:spcBef>
              <a:buSzPct val="75000"/>
              <a:defRPr/>
            </a:pPr>
            <a:r>
              <a:rPr lang="de-DE" altLang="de-DE" sz="2000" b="1" dirty="0">
                <a:solidFill>
                  <a:srgbClr val="002060"/>
                </a:solidFill>
                <a:latin typeface="Calibri" panose="020F0502020204030204" pitchFamily="34" charset="0"/>
                <a:ea typeface="WenQuanYi Micro Hei" charset="0"/>
                <a:cs typeface="Calibri" panose="020F0502020204030204" pitchFamily="34" charset="0"/>
              </a:rPr>
              <a:t>Internet:	</a:t>
            </a:r>
            <a:r>
              <a:rPr lang="de-DE" sz="2000" i="1" dirty="0">
                <a:solidFill>
                  <a:srgbClr val="002060"/>
                </a:solidFill>
                <a:latin typeface="Calibri" panose="020F0502020204030204" pitchFamily="34" charset="0"/>
                <a:ea typeface="+mn-ea"/>
                <a:cs typeface="Calibri" panose="020F0502020204030204" pitchFamily="34" charset="0"/>
              </a:rPr>
              <a:t>www.fairschnitt.org</a:t>
            </a:r>
          </a:p>
          <a:p>
            <a:pPr defTabSz="914400" eaLnBrk="1" hangingPunct="1">
              <a:spcBef>
                <a:spcPts val="500"/>
              </a:spcBef>
              <a:buSzPct val="75000"/>
              <a:defRPr/>
            </a:pPr>
            <a:r>
              <a:rPr lang="de-DE" sz="2000" b="1" dirty="0">
                <a:solidFill>
                  <a:srgbClr val="003366">
                    <a:lumMod val="75000"/>
                  </a:srgbClr>
                </a:solidFill>
                <a:latin typeface="Calibri" panose="020F0502020204030204" pitchFamily="34" charset="0"/>
                <a:ea typeface="+mn-ea"/>
                <a:cs typeface="Calibri" panose="020F0502020204030204" pitchFamily="34" charset="0"/>
              </a:rPr>
              <a:t>Tel.:		</a:t>
            </a:r>
            <a:r>
              <a:rPr lang="de-DE" sz="2000" dirty="0">
                <a:solidFill>
                  <a:srgbClr val="003366">
                    <a:lumMod val="75000"/>
                  </a:srgbClr>
                </a:solidFill>
                <a:latin typeface="Calibri" panose="020F0502020204030204" pitchFamily="34" charset="0"/>
                <a:ea typeface="+mn-ea"/>
                <a:cs typeface="Calibri" panose="020F0502020204030204" pitchFamily="34" charset="0"/>
              </a:rPr>
              <a:t>0228 - 18038116</a:t>
            </a:r>
          </a:p>
        </p:txBody>
      </p:sp>
      <p:sp>
        <p:nvSpPr>
          <p:cNvPr id="103429" name="Text Box 5">
            <a:extLst>
              <a:ext uri="{FF2B5EF4-FFF2-40B4-BE49-F238E27FC236}">
                <a16:creationId xmlns:a16="http://schemas.microsoft.com/office/drawing/2014/main" id="{B5369855-2A48-406B-9F53-AE7AEDB720EE}"/>
              </a:ext>
            </a:extLst>
          </p:cNvPr>
          <p:cNvSpPr txBox="1">
            <a:spLocks noChangeArrowheads="1"/>
          </p:cNvSpPr>
          <p:nvPr/>
        </p:nvSpPr>
        <p:spPr bwMode="auto">
          <a:xfrm rot="-745206">
            <a:off x="4940300" y="3822700"/>
            <a:ext cx="5040313"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0" tIns="45711" rIns="91420" bIns="45711">
            <a:spAutoFit/>
          </a:bodyPr>
          <a:lstStyle>
            <a:lvl1pPr>
              <a:defRPr>
                <a:solidFill>
                  <a:schemeClr val="tx1"/>
                </a:solidFill>
                <a:latin typeface="Arial" panose="020B0604020202020204" pitchFamily="34" charset="0"/>
                <a:ea typeface="Microsoft YaHei" panose="020B0503020204020204" pitchFamily="34" charset="-122"/>
              </a:defRPr>
            </a:lvl1pPr>
            <a:lvl2pPr marL="457200">
              <a:defRPr>
                <a:solidFill>
                  <a:schemeClr val="tx1"/>
                </a:solidFill>
                <a:latin typeface="Arial" panose="020B0604020202020204" pitchFamily="34" charset="0"/>
                <a:ea typeface="Microsoft YaHei" panose="020B0503020204020204" pitchFamily="34" charset="-122"/>
              </a:defRPr>
            </a:lvl2pPr>
            <a:lvl3pPr marL="914400">
              <a:defRPr>
                <a:solidFill>
                  <a:schemeClr val="tx1"/>
                </a:solidFill>
                <a:latin typeface="Arial" panose="020B0604020202020204" pitchFamily="34" charset="0"/>
                <a:ea typeface="Microsoft YaHei" panose="020B0503020204020204" pitchFamily="34" charset="-122"/>
              </a:defRPr>
            </a:lvl3pPr>
            <a:lvl4pPr marL="1371600">
              <a:defRPr>
                <a:solidFill>
                  <a:schemeClr val="tx1"/>
                </a:solidFill>
                <a:latin typeface="Arial" panose="020B0604020202020204" pitchFamily="34" charset="0"/>
                <a:ea typeface="Microsoft YaHei" panose="020B0503020204020204" pitchFamily="34" charset="-122"/>
              </a:defRPr>
            </a:lvl4pPr>
            <a:lvl5pPr marL="1828800">
              <a:defRPr>
                <a:solidFill>
                  <a:schemeClr val="tx1"/>
                </a:solidFill>
                <a:latin typeface="Arial" panose="020B0604020202020204" pitchFamily="34" charset="0"/>
                <a:ea typeface="Microsoft YaHei" panose="020B0503020204020204" pitchFamily="34" charset="-122"/>
              </a:defRPr>
            </a:lvl5pPr>
            <a:lvl6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6pPr>
            <a:lvl7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7pPr>
            <a:lvl8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8pPr>
            <a:lvl9pPr indent="-228600" eaLnBrk="0" fontAlgn="base" hangingPunct="0">
              <a:spcBef>
                <a:spcPct val="0"/>
              </a:spcBef>
              <a:spcAft>
                <a:spcPct val="0"/>
              </a:spcAft>
              <a:defRPr>
                <a:solidFill>
                  <a:schemeClr val="tx1"/>
                </a:solidFill>
                <a:latin typeface="Arial" panose="020B0604020202020204" pitchFamily="34" charset="0"/>
                <a:ea typeface="Microsoft YaHei" panose="020B0503020204020204" pitchFamily="34" charset="-122"/>
              </a:defRPr>
            </a:lvl9pPr>
          </a:lstStyle>
          <a:p>
            <a:pPr defTabSz="914400">
              <a:spcBef>
                <a:spcPct val="50000"/>
              </a:spcBef>
            </a:pPr>
            <a:r>
              <a:rPr lang="de-DE" altLang="de-DE" sz="6600" b="1" i="1">
                <a:solidFill>
                  <a:srgbClr val="003366"/>
                </a:solidFill>
                <a:latin typeface="Comic Sans MS" panose="030F0702030302020204" pitchFamily="66" charset="0"/>
                <a:ea typeface="MS PGothic" panose="020B0600070205080204" pitchFamily="34" charset="-128"/>
                <a:cs typeface="Arial" panose="020B0604020202020204" pitchFamily="34" charset="0"/>
              </a:rPr>
              <a:t>Fragen?</a:t>
            </a:r>
          </a:p>
        </p:txBody>
      </p:sp>
      <p:sp>
        <p:nvSpPr>
          <p:cNvPr id="103433" name="Rechteck 1">
            <a:extLst>
              <a:ext uri="{FF2B5EF4-FFF2-40B4-BE49-F238E27FC236}">
                <a16:creationId xmlns:a16="http://schemas.microsoft.com/office/drawing/2014/main" id="{26A74961-7CF5-4FF7-9421-C3313E23F5F8}"/>
              </a:ext>
            </a:extLst>
          </p:cNvPr>
          <p:cNvSpPr>
            <a:spLocks noChangeArrowheads="1"/>
          </p:cNvSpPr>
          <p:nvPr/>
        </p:nvSpPr>
        <p:spPr bwMode="auto">
          <a:xfrm>
            <a:off x="0" y="6457950"/>
            <a:ext cx="7556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buSzPct val="100000"/>
            </a:pPr>
            <a:r>
              <a:rPr lang="de-DE" altLang="de-DE" sz="2000" b="1">
                <a:solidFill>
                  <a:srgbClr val="FFFFFF"/>
                </a:solidFill>
                <a:latin typeface="Calibri" panose="020F0502020204030204" pitchFamily="34" charset="0"/>
                <a:cs typeface="Calibri" panose="020F0502020204030204" pitchFamily="34" charset="0"/>
              </a:rPr>
              <a:t>45</a:t>
            </a:r>
          </a:p>
        </p:txBody>
      </p:sp>
      <p:sp>
        <p:nvSpPr>
          <p:cNvPr id="103434" name="Fußzeilenplatzhalter 1">
            <a:extLst>
              <a:ext uri="{FF2B5EF4-FFF2-40B4-BE49-F238E27FC236}">
                <a16:creationId xmlns:a16="http://schemas.microsoft.com/office/drawing/2014/main" id="{917E8354-209A-4585-97C4-BA53D97EB92B}"/>
              </a:ext>
            </a:extLst>
          </p:cNvPr>
          <p:cNvSpPr>
            <a:spLocks noGrp="1"/>
          </p:cNvSpPr>
          <p:nvPr>
            <p:ph type="ftr" sz="quarter" idx="11"/>
          </p:nvPr>
        </p:nvSpPr>
        <p:spPr>
          <a:xfrm>
            <a:off x="6248400" y="6488113"/>
            <a:ext cx="2895600" cy="369887"/>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
        <p:nvSpPr>
          <p:cNvPr id="13" name="Text Box 2">
            <a:extLst>
              <a:ext uri="{FF2B5EF4-FFF2-40B4-BE49-F238E27FC236}">
                <a16:creationId xmlns:a16="http://schemas.microsoft.com/office/drawing/2014/main" id="{B2AD3170-8027-45A4-9FC9-3006F3193348}"/>
              </a:ext>
            </a:extLst>
          </p:cNvPr>
          <p:cNvSpPr txBox="1">
            <a:spLocks noChangeArrowheads="1"/>
          </p:cNvSpPr>
          <p:nvPr/>
        </p:nvSpPr>
        <p:spPr bwMode="auto">
          <a:xfrm>
            <a:off x="858170" y="5431504"/>
            <a:ext cx="6441071" cy="9797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91420" tIns="45711" rIns="91420" bIns="45711">
            <a:spAutoFit/>
          </a:bodyPr>
          <a:lstStyle>
            <a:defPPr>
              <a:defRPr lang="en-US"/>
            </a:defPPr>
            <a:lvl1pPr algn="l" rtl="0" eaLnBrk="0" fontAlgn="base" hangingPunct="0">
              <a:spcBef>
                <a:spcPct val="0"/>
              </a:spcBef>
              <a:spcAft>
                <a:spcPct val="0"/>
              </a:spcAft>
              <a:defRPr sz="2400" kern="1200">
                <a:solidFill>
                  <a:schemeClr val="tx1"/>
                </a:solidFill>
                <a:latin typeface="Times New Roman" charset="0"/>
                <a:ea typeface="+mn-ea"/>
                <a:cs typeface="+mn-cs"/>
              </a:defRPr>
            </a:lvl1pPr>
            <a:lvl2pPr marL="457106" algn="l" rtl="0" eaLnBrk="0" fontAlgn="base" hangingPunct="0">
              <a:spcBef>
                <a:spcPct val="0"/>
              </a:spcBef>
              <a:spcAft>
                <a:spcPct val="0"/>
              </a:spcAft>
              <a:defRPr sz="2400" kern="1200">
                <a:solidFill>
                  <a:schemeClr val="tx1"/>
                </a:solidFill>
                <a:latin typeface="Times New Roman" charset="0"/>
                <a:ea typeface="+mn-ea"/>
                <a:cs typeface="+mn-cs"/>
              </a:defRPr>
            </a:lvl2pPr>
            <a:lvl3pPr marL="914210" algn="l" rtl="0" eaLnBrk="0" fontAlgn="base" hangingPunct="0">
              <a:spcBef>
                <a:spcPct val="0"/>
              </a:spcBef>
              <a:spcAft>
                <a:spcPct val="0"/>
              </a:spcAft>
              <a:defRPr sz="2400" kern="1200">
                <a:solidFill>
                  <a:schemeClr val="tx1"/>
                </a:solidFill>
                <a:latin typeface="Times New Roman" charset="0"/>
                <a:ea typeface="+mn-ea"/>
                <a:cs typeface="+mn-cs"/>
              </a:defRPr>
            </a:lvl3pPr>
            <a:lvl4pPr marL="1371316" algn="l" rtl="0" eaLnBrk="0" fontAlgn="base" hangingPunct="0">
              <a:spcBef>
                <a:spcPct val="0"/>
              </a:spcBef>
              <a:spcAft>
                <a:spcPct val="0"/>
              </a:spcAft>
              <a:defRPr sz="2400" kern="1200">
                <a:solidFill>
                  <a:schemeClr val="tx1"/>
                </a:solidFill>
                <a:latin typeface="Times New Roman" charset="0"/>
                <a:ea typeface="+mn-ea"/>
                <a:cs typeface="+mn-cs"/>
              </a:defRPr>
            </a:lvl4pPr>
            <a:lvl5pPr marL="1828421" algn="l" rtl="0" eaLnBrk="0" fontAlgn="base" hangingPunct="0">
              <a:spcBef>
                <a:spcPct val="0"/>
              </a:spcBef>
              <a:spcAft>
                <a:spcPct val="0"/>
              </a:spcAft>
              <a:defRPr sz="2400" kern="1200">
                <a:solidFill>
                  <a:schemeClr val="tx1"/>
                </a:solidFill>
                <a:latin typeface="Times New Roman" charset="0"/>
                <a:ea typeface="+mn-ea"/>
                <a:cs typeface="+mn-cs"/>
              </a:defRPr>
            </a:lvl5pPr>
            <a:lvl6pPr marL="2285526" algn="l" defTabSz="914210" rtl="0" eaLnBrk="1" latinLnBrk="0" hangingPunct="1">
              <a:defRPr sz="2400" kern="1200">
                <a:solidFill>
                  <a:schemeClr val="tx1"/>
                </a:solidFill>
                <a:latin typeface="Times New Roman" charset="0"/>
                <a:ea typeface="+mn-ea"/>
                <a:cs typeface="+mn-cs"/>
              </a:defRPr>
            </a:lvl6pPr>
            <a:lvl7pPr marL="2742630" algn="l" defTabSz="914210" rtl="0" eaLnBrk="1" latinLnBrk="0" hangingPunct="1">
              <a:defRPr sz="2400" kern="1200">
                <a:solidFill>
                  <a:schemeClr val="tx1"/>
                </a:solidFill>
                <a:latin typeface="Times New Roman" charset="0"/>
                <a:ea typeface="+mn-ea"/>
                <a:cs typeface="+mn-cs"/>
              </a:defRPr>
            </a:lvl7pPr>
            <a:lvl8pPr marL="3199736" algn="l" defTabSz="914210" rtl="0" eaLnBrk="1" latinLnBrk="0" hangingPunct="1">
              <a:defRPr sz="2400" kern="1200">
                <a:solidFill>
                  <a:schemeClr val="tx1"/>
                </a:solidFill>
                <a:latin typeface="Times New Roman" charset="0"/>
                <a:ea typeface="+mn-ea"/>
                <a:cs typeface="+mn-cs"/>
              </a:defRPr>
            </a:lvl8pPr>
            <a:lvl9pPr marL="3656841" algn="l" defTabSz="914210" rtl="0" eaLnBrk="1" latinLnBrk="0" hangingPunct="1">
              <a:defRPr sz="2400" kern="1200">
                <a:solidFill>
                  <a:schemeClr val="tx1"/>
                </a:solidFill>
                <a:latin typeface="Times New Roman" charset="0"/>
                <a:ea typeface="+mn-ea"/>
                <a:cs typeface="+mn-cs"/>
              </a:defRPr>
            </a:lvl9pPr>
          </a:lstStyle>
          <a:p>
            <a:pPr marL="0" marR="0" lvl="0" indent="0" algn="l" defTabSz="912813" rtl="0" eaLnBrk="1" fontAlgn="base" latinLnBrk="0" hangingPunct="1">
              <a:lnSpc>
                <a:spcPct val="100000"/>
              </a:lnSpc>
              <a:spcBef>
                <a:spcPct val="0"/>
              </a:spcBef>
              <a:spcAft>
                <a:spcPts val="1000"/>
              </a:spcAft>
              <a:buClrTx/>
              <a:buSzTx/>
              <a:buFontTx/>
              <a:buNone/>
              <a:tabLst/>
              <a:defRPr/>
            </a:pPr>
            <a:r>
              <a:rPr kumimoji="0" lang="de-DE" altLang="de-DE" sz="9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rPr>
              <a:t>Gefördert von		         aus Mitteln des Landes NRW		   und im Auftrag des   </a:t>
            </a:r>
          </a:p>
          <a:p>
            <a:pPr marL="0" marR="0" lvl="0" indent="0" algn="l" defTabSz="912813" rtl="0" eaLnBrk="1" fontAlgn="base" latinLnBrk="0" hangingPunct="1">
              <a:lnSpc>
                <a:spcPct val="100000"/>
              </a:lnSpc>
              <a:spcBef>
                <a:spcPct val="0"/>
              </a:spcBef>
              <a:spcAft>
                <a:spcPts val="1000"/>
              </a:spcAft>
              <a:buClrTx/>
              <a:buSzTx/>
              <a:buFontTx/>
              <a:buNone/>
              <a:tabLst/>
              <a:defRPr/>
            </a:pPr>
            <a:endParaRPr kumimoji="0" lang="de-DE" altLang="de-DE" sz="800" b="0" i="0" u="none" strike="noStrike" kern="1200" cap="none" spc="0" normalizeH="0" baseline="0" noProof="0" dirty="0">
              <a:ln>
                <a:noFill/>
              </a:ln>
              <a:solidFill>
                <a:srgbClr val="003366"/>
              </a:solidFill>
              <a:effectLst/>
              <a:uLnTx/>
              <a:uFillTx/>
              <a:latin typeface="Calibri" panose="020F0502020204030204" pitchFamily="34" charset="0"/>
              <a:ea typeface="MS PGothic" panose="020B0600070205080204" pitchFamily="34" charset="-128"/>
              <a:cs typeface="Arial" panose="020B0604020202020204" pitchFamily="34" charset="0"/>
            </a:endParaRPr>
          </a:p>
          <a:p>
            <a:pPr marL="0" marR="0" lvl="0" indent="0" algn="l" defTabSz="912813" rtl="0" eaLnBrk="1" fontAlgn="base" latinLnBrk="0" hangingPunct="1">
              <a:lnSpc>
                <a:spcPct val="100000"/>
              </a:lnSpc>
              <a:spcBef>
                <a:spcPct val="0"/>
              </a:spcBef>
              <a:spcAft>
                <a:spcPct val="0"/>
              </a:spcAft>
              <a:buClrTx/>
              <a:buSzTx/>
              <a:buFontTx/>
              <a:buNone/>
              <a:tabLst/>
              <a:defRPr/>
            </a:pPr>
            <a:endParaRPr kumimoji="0" lang="de-DE" altLang="de-DE" sz="2400" b="0" i="0" u="none" strike="noStrike" kern="1200" cap="none" spc="0" normalizeH="0" baseline="0" noProof="0" dirty="0">
              <a:ln>
                <a:noFill/>
              </a:ln>
              <a:solidFill>
                <a:srgbClr val="003366"/>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pic>
        <p:nvPicPr>
          <p:cNvPr id="14" name="Picture 2">
            <a:extLst>
              <a:ext uri="{FF2B5EF4-FFF2-40B4-BE49-F238E27FC236}">
                <a16:creationId xmlns:a16="http://schemas.microsoft.com/office/drawing/2014/main" id="{941606D1-99C7-496A-B94B-685EEE7D6D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0302" y="5600402"/>
            <a:ext cx="2219325"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14">
            <a:extLst>
              <a:ext uri="{FF2B5EF4-FFF2-40B4-BE49-F238E27FC236}">
                <a16:creationId xmlns:a16="http://schemas.microsoft.com/office/drawing/2014/main" id="{D40404FD-1CD6-4384-8DE5-A5D4A8D4F6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66809" y="5462092"/>
            <a:ext cx="1769687" cy="773054"/>
          </a:xfrm>
          <a:prstGeom prst="rect">
            <a:avLst/>
          </a:prstGeom>
        </p:spPr>
      </p:pic>
      <p:pic>
        <p:nvPicPr>
          <p:cNvPr id="16" name="Grafik 15">
            <a:extLst>
              <a:ext uri="{FF2B5EF4-FFF2-40B4-BE49-F238E27FC236}">
                <a16:creationId xmlns:a16="http://schemas.microsoft.com/office/drawing/2014/main" id="{75DFAC48-54A9-422D-9D24-7B643A4DB7B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3258" y="5753229"/>
            <a:ext cx="1796089" cy="555720"/>
          </a:xfrm>
          <a:prstGeom prst="rect">
            <a:avLst/>
          </a:prstGeom>
        </p:spPr>
      </p:pic>
      <p:pic>
        <p:nvPicPr>
          <p:cNvPr id="17" name="Grafik 16">
            <a:extLst>
              <a:ext uri="{FF2B5EF4-FFF2-40B4-BE49-F238E27FC236}">
                <a16:creationId xmlns:a16="http://schemas.microsoft.com/office/drawing/2014/main" id="{D600F97C-0DA7-4474-A20C-9B9F11A5404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983972" y="5809151"/>
            <a:ext cx="1989247" cy="499798"/>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ext Box 1">
            <a:extLst>
              <a:ext uri="{FF2B5EF4-FFF2-40B4-BE49-F238E27FC236}">
                <a16:creationId xmlns:a16="http://schemas.microsoft.com/office/drawing/2014/main" id="{E00F4BF6-038A-44C6-8933-7854E57043B1}"/>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Zentrale Quellen</a:t>
            </a:r>
          </a:p>
        </p:txBody>
      </p:sp>
      <p:sp>
        <p:nvSpPr>
          <p:cNvPr id="105475" name="Text Box 2">
            <a:extLst>
              <a:ext uri="{FF2B5EF4-FFF2-40B4-BE49-F238E27FC236}">
                <a16:creationId xmlns:a16="http://schemas.microsoft.com/office/drawing/2014/main" id="{04A3815F-E6C0-41C0-BA88-06A150A1AD08}"/>
              </a:ext>
            </a:extLst>
          </p:cNvPr>
          <p:cNvSpPr txBox="1">
            <a:spLocks noChangeArrowheads="1"/>
          </p:cNvSpPr>
          <p:nvPr/>
        </p:nvSpPr>
        <p:spPr bwMode="auto">
          <a:xfrm>
            <a:off x="914400" y="2362200"/>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cs typeface="Calibri" panose="020F0502020204030204" pitchFamily="34" charset="0"/>
              </a:rPr>
              <a:t>SÜDWIND und The Nielsen Company (2015): Change Your Shoes Issues for the European Union, https://www.cleanclothes.at/media/common/uploads/download/changeyourshoes_nielsen/15026_S%C3%BCdwind%20-%20Change%20your%20shoes_globalReport.pdf, Zugriff 26.09.2019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cs typeface="Calibri" panose="020F0502020204030204" pitchFamily="34" charset="0"/>
              </a:rPr>
              <a:t>World Footwear (2018): World Foodwear Yearbook 2017, https://issuu.com/joanavazteixeira/docs/snapshot_2017_vers__o_final_com_bad, Zugriff 16.09.2019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cs typeface="Calibri" panose="020F0502020204030204" pitchFamily="34" charset="0"/>
              </a:rPr>
              <a:t>World Footwear (2016): World Foodwear Yearbook 2015, https://issuu.com/joanavazteixeira/docs/20150727_snapshot_2015, Zugriff 16.09.2019</a:t>
            </a:r>
          </a:p>
          <a:p>
            <a:pPr eaLnBrk="1" hangingPunct="1">
              <a:spcBef>
                <a:spcPts val="300"/>
              </a:spcBef>
              <a:buClr>
                <a:srgbClr val="003366"/>
              </a:buClr>
              <a:buSzPct val="75000"/>
              <a:buFont typeface="Arial" panose="020B0604020202020204" pitchFamily="34" charset="0"/>
              <a:buChar char="•"/>
            </a:pPr>
            <a:r>
              <a:rPr lang="de-DE" altLang="de-DE" sz="1600">
                <a:solidFill>
                  <a:srgbClr val="002060"/>
                </a:solidFill>
                <a:latin typeface="Calibri" panose="020F0502020204030204" pitchFamily="34" charset="0"/>
                <a:cs typeface="Calibri" panose="020F0502020204030204" pitchFamily="34" charset="0"/>
              </a:rPr>
              <a:t>World Footwear (2015): World Foodwear Yearbook 2014, https://www.worldfootwear.com/publications/?documento=0/10750642&amp;fonte=ISSUU, Zugriff 16.09.2019</a:t>
            </a:r>
          </a:p>
          <a:p>
            <a:pPr eaLnBrk="1" hangingPunct="1">
              <a:spcBef>
                <a:spcPts val="300"/>
              </a:spcBef>
              <a:buClr>
                <a:srgbClr val="003366"/>
              </a:buClr>
              <a:buSzPct val="75000"/>
              <a:buFont typeface="Arial" panose="020B0604020202020204" pitchFamily="34" charset="0"/>
              <a:buChar char="•"/>
            </a:pPr>
            <a:endParaRPr lang="de-DE" altLang="de-DE" sz="1600">
              <a:solidFill>
                <a:srgbClr val="002060"/>
              </a:solidFill>
              <a:latin typeface="Calibri" panose="020F0502020204030204" pitchFamily="34" charset="0"/>
              <a:cs typeface="Calibri" panose="020F0502020204030204" pitchFamily="34" charset="0"/>
            </a:endParaRPr>
          </a:p>
        </p:txBody>
      </p:sp>
      <p:sp>
        <p:nvSpPr>
          <p:cNvPr id="105476" name="Text Box 5">
            <a:extLst>
              <a:ext uri="{FF2B5EF4-FFF2-40B4-BE49-F238E27FC236}">
                <a16:creationId xmlns:a16="http://schemas.microsoft.com/office/drawing/2014/main" id="{588EF1A6-0E60-466D-ABB4-2802739E9272}"/>
              </a:ext>
            </a:extLst>
          </p:cNvPr>
          <p:cNvSpPr txBox="1">
            <a:spLocks noChangeArrowheads="1"/>
          </p:cNvSpPr>
          <p:nvPr/>
        </p:nvSpPr>
        <p:spPr bwMode="auto">
          <a:xfrm>
            <a:off x="0" y="6456363"/>
            <a:ext cx="7556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46</a:t>
            </a:r>
            <a:endParaRPr lang="de-DE" altLang="de-DE" sz="2600" b="1">
              <a:solidFill>
                <a:srgbClr val="FFFFFF"/>
              </a:solidFill>
              <a:latin typeface="Calibri" panose="020F0502020204030204" pitchFamily="34" charset="0"/>
              <a:ea typeface="MS PGothic" panose="020B0600070205080204" pitchFamily="34" charset="-128"/>
              <a:cs typeface="Calibri" panose="020F0502020204030204" pitchFamily="34" charset="0"/>
            </a:endParaRPr>
          </a:p>
        </p:txBody>
      </p:sp>
      <p:sp>
        <p:nvSpPr>
          <p:cNvPr id="105477" name="Fußzeilenplatzhalter 1">
            <a:extLst>
              <a:ext uri="{FF2B5EF4-FFF2-40B4-BE49-F238E27FC236}">
                <a16:creationId xmlns:a16="http://schemas.microsoft.com/office/drawing/2014/main" id="{866C26B9-7512-4530-BAC6-C9FBEAE6D2E2}"/>
              </a:ext>
            </a:extLst>
          </p:cNvPr>
          <p:cNvSpPr>
            <a:spLocks noGrp="1"/>
          </p:cNvSpPr>
          <p:nvPr>
            <p:ph type="ftr" sz="quarter" idx="11"/>
          </p:nvPr>
        </p:nvSpPr>
        <p:spPr>
          <a:xfrm>
            <a:off x="6249988" y="6034088"/>
            <a:ext cx="2894012" cy="82391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r>
              <a:rPr lang="de-DE" altLang="de-DE" sz="1800">
                <a:solidFill>
                  <a:srgbClr val="002060"/>
                </a:solidFill>
                <a:latin typeface="Calibri" panose="020F0502020204030204" pitchFamily="34" charset="0"/>
                <a:ea typeface="MS PGothic" panose="020B0600070205080204" pitchFamily="34" charset="-128"/>
                <a:cs typeface="Calibri" panose="020F0502020204030204" pitchFamily="34" charset="0"/>
              </a:rPr>
              <a:t>Multiplikatorin</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Shape 1">
            <a:extLst>
              <a:ext uri="{FF2B5EF4-FFF2-40B4-BE49-F238E27FC236}">
                <a16:creationId xmlns:a16="http://schemas.microsoft.com/office/drawing/2014/main" id="{555A2A29-D385-4E6E-8793-4E5D4D39A07C}"/>
              </a:ext>
            </a:extLst>
          </p:cNvPr>
          <p:cNvSpPr txBox="1">
            <a:spLocks noChangeArrowheads="1"/>
          </p:cNvSpPr>
          <p:nvPr/>
        </p:nvSpPr>
        <p:spPr bwMode="auto">
          <a:xfrm>
            <a:off x="582613" y="3001963"/>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Kurzer Ausblick auf das Modul</a:t>
            </a:r>
          </a:p>
        </p:txBody>
      </p:sp>
      <p:sp>
        <p:nvSpPr>
          <p:cNvPr id="206" name="TextShape 5">
            <a:extLst>
              <a:ext uri="{FF2B5EF4-FFF2-40B4-BE49-F238E27FC236}">
                <a16:creationId xmlns:a16="http://schemas.microsoft.com/office/drawing/2014/main" id="{EEF009A2-BB62-4360-B52F-23BCC237D60D}"/>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5</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Shape 1">
            <a:extLst>
              <a:ext uri="{FF2B5EF4-FFF2-40B4-BE49-F238E27FC236}">
                <a16:creationId xmlns:a16="http://schemas.microsoft.com/office/drawing/2014/main" id="{4BFE914C-7232-49B1-9C3D-84ADFD7C694A}"/>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Wo und wie wurden Ihre Schuhe produziert?</a:t>
            </a:r>
          </a:p>
        </p:txBody>
      </p:sp>
      <p:sp>
        <p:nvSpPr>
          <p:cNvPr id="206" name="TextShape 5">
            <a:extLst>
              <a:ext uri="{FF2B5EF4-FFF2-40B4-BE49-F238E27FC236}">
                <a16:creationId xmlns:a16="http://schemas.microsoft.com/office/drawing/2014/main" id="{11C4128B-399B-4BFC-BBFE-257ACE8A4DAC}"/>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6</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sp>
        <p:nvSpPr>
          <p:cNvPr id="23556" name="Textfeld 1">
            <a:extLst>
              <a:ext uri="{FF2B5EF4-FFF2-40B4-BE49-F238E27FC236}">
                <a16:creationId xmlns:a16="http://schemas.microsoft.com/office/drawing/2014/main" id="{A2010C04-BA82-4ACF-80F6-D3E0C3AA066B}"/>
              </a:ext>
            </a:extLst>
          </p:cNvPr>
          <p:cNvSpPr txBox="1">
            <a:spLocks noChangeArrowheads="1"/>
          </p:cNvSpPr>
          <p:nvPr/>
        </p:nvSpPr>
        <p:spPr bwMode="auto">
          <a:xfrm>
            <a:off x="5503863" y="5948363"/>
            <a:ext cx="3068637"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Change Your Shoes</a:t>
            </a:r>
          </a:p>
        </p:txBody>
      </p:sp>
      <p:pic>
        <p:nvPicPr>
          <p:cNvPr id="23557" name="Picture 11">
            <a:extLst>
              <a:ext uri="{FF2B5EF4-FFF2-40B4-BE49-F238E27FC236}">
                <a16:creationId xmlns:a16="http://schemas.microsoft.com/office/drawing/2014/main" id="{FDFAD298-93E5-49DC-A58D-165EE4F61C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9288" y="2200275"/>
            <a:ext cx="5305425" cy="374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Shape 1">
            <a:extLst>
              <a:ext uri="{FF2B5EF4-FFF2-40B4-BE49-F238E27FC236}">
                <a16:creationId xmlns:a16="http://schemas.microsoft.com/office/drawing/2014/main" id="{1735441A-2087-4427-AB88-0666AC950623}"/>
              </a:ext>
            </a:extLst>
          </p:cNvPr>
          <p:cNvSpPr txBox="1">
            <a:spLocks noChangeArrowheads="1"/>
          </p:cNvSpPr>
          <p:nvPr/>
        </p:nvSpPr>
        <p:spPr bwMode="auto">
          <a:xfrm>
            <a:off x="582613" y="738188"/>
            <a:ext cx="7978775" cy="85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p>
            <a:pPr algn="ctr">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Europaweite Umfrage aus dem Jahr 2015 </a:t>
            </a:r>
          </a:p>
        </p:txBody>
      </p:sp>
      <p:sp>
        <p:nvSpPr>
          <p:cNvPr id="206" name="TextShape 5">
            <a:extLst>
              <a:ext uri="{FF2B5EF4-FFF2-40B4-BE49-F238E27FC236}">
                <a16:creationId xmlns:a16="http://schemas.microsoft.com/office/drawing/2014/main" id="{4B3211BE-6276-44E1-B263-DF4678330013}"/>
              </a:ext>
            </a:extLst>
          </p:cNvPr>
          <p:cNvSpPr txBox="1"/>
          <p:nvPr/>
        </p:nvSpPr>
        <p:spPr>
          <a:xfrm>
            <a:off x="0" y="6532563"/>
            <a:ext cx="742950" cy="330200"/>
          </a:xfrm>
          <a:prstGeom prst="rect">
            <a:avLst/>
          </a:prstGeom>
          <a:noFill/>
          <a:ln>
            <a:noFill/>
          </a:ln>
        </p:spPr>
        <p:txBody>
          <a:bodyPr anchor="b" anchorCtr="1"/>
          <a:lstStyle/>
          <a:p>
            <a:pPr>
              <a:defRPr/>
            </a:pPr>
            <a:r>
              <a:rPr lang="de-DE" sz="2000" b="1" spc="-1" dirty="0">
                <a:solidFill>
                  <a:srgbClr val="FFFFFF"/>
                </a:solidFill>
                <a:uFill>
                  <a:solidFill>
                    <a:srgbClr val="FFFFFF"/>
                  </a:solidFill>
                </a:uFill>
                <a:latin typeface="Calibri" panose="020F0502020204030204" pitchFamily="34" charset="0"/>
                <a:ea typeface="MS PGothic"/>
                <a:cs typeface="Calibri" panose="020F0502020204030204" pitchFamily="34" charset="0"/>
              </a:rPr>
              <a:t>7</a:t>
            </a:r>
            <a:endParaRPr lang="de-DE" sz="1400" spc="-1" dirty="0">
              <a:solidFill>
                <a:srgbClr val="000000"/>
              </a:solidFill>
              <a:uFill>
                <a:solidFill>
                  <a:srgbClr val="FFFFFF"/>
                </a:solidFill>
              </a:uFill>
              <a:latin typeface="Calibri" panose="020F0502020204030204" pitchFamily="34" charset="0"/>
              <a:cs typeface="Calibri" panose="020F0502020204030204" pitchFamily="34" charset="0"/>
            </a:endParaRPr>
          </a:p>
        </p:txBody>
      </p:sp>
      <p:pic>
        <p:nvPicPr>
          <p:cNvPr id="25604" name="Picture 8">
            <a:extLst>
              <a:ext uri="{FF2B5EF4-FFF2-40B4-BE49-F238E27FC236}">
                <a16:creationId xmlns:a16="http://schemas.microsoft.com/office/drawing/2014/main" id="{813AA837-E186-4DA4-A404-0EA6C757A6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013" y="1763713"/>
            <a:ext cx="6657975" cy="435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5" name="Textfeld 1">
            <a:extLst>
              <a:ext uri="{FF2B5EF4-FFF2-40B4-BE49-F238E27FC236}">
                <a16:creationId xmlns:a16="http://schemas.microsoft.com/office/drawing/2014/main" id="{1BB9556B-9625-426D-A362-57F8496E70C9}"/>
              </a:ext>
            </a:extLst>
          </p:cNvPr>
          <p:cNvSpPr txBox="1">
            <a:spLocks noChangeArrowheads="1"/>
          </p:cNvSpPr>
          <p:nvPr/>
        </p:nvSpPr>
        <p:spPr bwMode="auto">
          <a:xfrm>
            <a:off x="1350963" y="5792788"/>
            <a:ext cx="540067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The Nielsen Company/Südwind Österreich 2015</a:t>
            </a:r>
          </a:p>
        </p:txBody>
      </p:sp>
      <p:pic>
        <p:nvPicPr>
          <p:cNvPr id="25606" name="Picture 9">
            <a:extLst>
              <a:ext uri="{FF2B5EF4-FFF2-40B4-BE49-F238E27FC236}">
                <a16:creationId xmlns:a16="http://schemas.microsoft.com/office/drawing/2014/main" id="{656E2A56-5788-434B-B7A8-878A7B1C88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50125" y="5792788"/>
            <a:ext cx="1690688"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1">
            <a:extLst>
              <a:ext uri="{FF2B5EF4-FFF2-40B4-BE49-F238E27FC236}">
                <a16:creationId xmlns:a16="http://schemas.microsoft.com/office/drawing/2014/main" id="{2C024AE0-6235-4A07-BAC3-667E569F661C}"/>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Wieviele Paar Schuhe besitzt der/die durchschnittliche Deutsche? </a:t>
            </a:r>
          </a:p>
        </p:txBody>
      </p:sp>
      <p:sp>
        <p:nvSpPr>
          <p:cNvPr id="27651" name="Text Box 2">
            <a:extLst>
              <a:ext uri="{FF2B5EF4-FFF2-40B4-BE49-F238E27FC236}">
                <a16:creationId xmlns:a16="http://schemas.microsoft.com/office/drawing/2014/main" id="{1A5B756D-F8CD-4871-A562-DA12EDF06552}"/>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a) 13 Paar Schuhe</a:t>
            </a: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b) 17 Paar Schuhe</a:t>
            </a: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c) 8 Paar Schuhe</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r>
              <a:rPr lang="en-US" altLang="de-DE" sz="2800">
                <a:solidFill>
                  <a:srgbClr val="002060"/>
                </a:solidFill>
                <a:latin typeface="Calibri" panose="020F0502020204030204" pitchFamily="34" charset="0"/>
                <a:cs typeface="Calibri" panose="020F0502020204030204" pitchFamily="34" charset="0"/>
              </a:rPr>
              <a:t> </a:t>
            </a: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p:txBody>
      </p:sp>
      <p:sp>
        <p:nvSpPr>
          <p:cNvPr id="27652" name="Text Box 5">
            <a:extLst>
              <a:ext uri="{FF2B5EF4-FFF2-40B4-BE49-F238E27FC236}">
                <a16:creationId xmlns:a16="http://schemas.microsoft.com/office/drawing/2014/main" id="{29833B04-92CF-4942-9E2C-9D710DBA330F}"/>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8</a:t>
            </a:r>
          </a:p>
        </p:txBody>
      </p:sp>
      <p:pic>
        <p:nvPicPr>
          <p:cNvPr id="27653" name="Grafik 2">
            <a:extLst>
              <a:ext uri="{FF2B5EF4-FFF2-40B4-BE49-F238E27FC236}">
                <a16:creationId xmlns:a16="http://schemas.microsoft.com/office/drawing/2014/main" id="{A7A7FD20-25DA-419C-A604-5225BB4C5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9700" y="3933825"/>
            <a:ext cx="3600450"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Grafik 4">
            <a:extLst>
              <a:ext uri="{FF2B5EF4-FFF2-40B4-BE49-F238E27FC236}">
                <a16:creationId xmlns:a16="http://schemas.microsoft.com/office/drawing/2014/main" id="{2C31CDEB-4033-45BE-B157-D567A65EB1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5700" y="4087813"/>
            <a:ext cx="3990975"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feld 1">
            <a:extLst>
              <a:ext uri="{FF2B5EF4-FFF2-40B4-BE49-F238E27FC236}">
                <a16:creationId xmlns:a16="http://schemas.microsoft.com/office/drawing/2014/main" id="{F03A522A-FFBD-4430-B2CC-A93FC60FB28A}"/>
              </a:ext>
            </a:extLst>
          </p:cNvPr>
          <p:cNvSpPr txBox="1">
            <a:spLocks noChangeArrowheads="1"/>
          </p:cNvSpPr>
          <p:nvPr/>
        </p:nvSpPr>
        <p:spPr bwMode="auto">
          <a:xfrm>
            <a:off x="1104900" y="6369050"/>
            <a:ext cx="3068638"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Stanislav Kondratiev on Unsplash</a:t>
            </a:r>
          </a:p>
        </p:txBody>
      </p:sp>
      <p:sp>
        <p:nvSpPr>
          <p:cNvPr id="27656" name="Textfeld 1">
            <a:extLst>
              <a:ext uri="{FF2B5EF4-FFF2-40B4-BE49-F238E27FC236}">
                <a16:creationId xmlns:a16="http://schemas.microsoft.com/office/drawing/2014/main" id="{F717C468-23EE-46B9-844E-BFF89F288A86}"/>
              </a:ext>
            </a:extLst>
          </p:cNvPr>
          <p:cNvSpPr txBox="1">
            <a:spLocks noChangeArrowheads="1"/>
          </p:cNvSpPr>
          <p:nvPr/>
        </p:nvSpPr>
        <p:spPr bwMode="auto">
          <a:xfrm>
            <a:off x="5219700" y="6369050"/>
            <a:ext cx="32861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Foto: LumenSoft Technologies on Unsplash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1">
            <a:extLst>
              <a:ext uri="{FF2B5EF4-FFF2-40B4-BE49-F238E27FC236}">
                <a16:creationId xmlns:a16="http://schemas.microsoft.com/office/drawing/2014/main" id="{93855961-58FE-49E0-AA41-85234F29B576}"/>
              </a:ext>
            </a:extLst>
          </p:cNvPr>
          <p:cNvSpPr txBox="1">
            <a:spLocks noChangeArrowheads="1"/>
          </p:cNvSpPr>
          <p:nvPr/>
        </p:nvSpPr>
        <p:spPr bwMode="auto">
          <a:xfrm>
            <a:off x="914400" y="1268413"/>
            <a:ext cx="8001000" cy="63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algn="ctr" eaLnBrk="1" hangingPunct="1">
              <a:lnSpc>
                <a:spcPct val="90000"/>
              </a:lnSpc>
              <a:buSzPct val="100000"/>
            </a:pPr>
            <a:r>
              <a:rPr lang="de-DE" altLang="de-DE" sz="2800" b="1">
                <a:solidFill>
                  <a:srgbClr val="003366"/>
                </a:solidFill>
                <a:latin typeface="Calibri" panose="020F0502020204030204" pitchFamily="34" charset="0"/>
                <a:cs typeface="Calibri" panose="020F0502020204030204" pitchFamily="34" charset="0"/>
              </a:rPr>
              <a:t>Durchschnittliche jährliche Ausgaben für Schuhe pro Person nach Land in EUR</a:t>
            </a:r>
          </a:p>
        </p:txBody>
      </p:sp>
      <p:sp>
        <p:nvSpPr>
          <p:cNvPr id="29699" name="Text Box 2">
            <a:extLst>
              <a:ext uri="{FF2B5EF4-FFF2-40B4-BE49-F238E27FC236}">
                <a16:creationId xmlns:a16="http://schemas.microsoft.com/office/drawing/2014/main" id="{6DE90CC2-3D82-4901-B591-DB98F7C4FFB5}"/>
              </a:ext>
            </a:extLst>
          </p:cNvPr>
          <p:cNvSpPr txBox="1">
            <a:spLocks noChangeArrowheads="1"/>
          </p:cNvSpPr>
          <p:nvPr/>
        </p:nvSpPr>
        <p:spPr bwMode="auto">
          <a:xfrm>
            <a:off x="1155700" y="2198688"/>
            <a:ext cx="80010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1pPr>
            <a:lvl2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2pPr>
            <a:lvl3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3pPr>
            <a:lvl4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4pPr>
            <a:lvl5pPr>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911225" algn="l"/>
                <a:tab pos="1825625" algn="l"/>
                <a:tab pos="2740025" algn="l"/>
                <a:tab pos="3654425" algn="l"/>
                <a:tab pos="4568825" algn="l"/>
                <a:tab pos="5483225" algn="l"/>
                <a:tab pos="6397625" algn="l"/>
                <a:tab pos="7312025" algn="l"/>
                <a:tab pos="8226425" algn="l"/>
                <a:tab pos="9140825" algn="l"/>
                <a:tab pos="10055225" algn="l"/>
              </a:tabLst>
              <a:defRPr>
                <a:solidFill>
                  <a:schemeClr val="tx1"/>
                </a:solidFill>
                <a:latin typeface="Arial" panose="020B0604020202020204" pitchFamily="34" charset="0"/>
                <a:ea typeface="Microsoft YaHei" panose="020B0503020204020204" pitchFamily="34" charset="-122"/>
              </a:defRPr>
            </a:lvl9pPr>
          </a:lstStyle>
          <a:p>
            <a:pPr eaLnBrk="1" hangingPunct="1">
              <a:spcBef>
                <a:spcPts val="488"/>
              </a:spcBef>
              <a:buClr>
                <a:srgbClr val="003366"/>
              </a:buClr>
              <a:buSzPct val="75000"/>
            </a:pPr>
            <a:endParaRPr lang="en-US" altLang="de-DE" sz="2800">
              <a:solidFill>
                <a:srgbClr val="002060"/>
              </a:solidFill>
              <a:latin typeface="Calibri" panose="020F0502020204030204" pitchFamily="34" charset="0"/>
              <a:cs typeface="Calibri" panose="020F0502020204030204" pitchFamily="34" charset="0"/>
            </a:endParaRPr>
          </a:p>
        </p:txBody>
      </p:sp>
      <p:sp>
        <p:nvSpPr>
          <p:cNvPr id="29700" name="Text Box 5">
            <a:extLst>
              <a:ext uri="{FF2B5EF4-FFF2-40B4-BE49-F238E27FC236}">
                <a16:creationId xmlns:a16="http://schemas.microsoft.com/office/drawing/2014/main" id="{2814863B-2BFB-4CFB-99BF-34A8F70E765D}"/>
              </a:ext>
            </a:extLst>
          </p:cNvPr>
          <p:cNvSpPr txBox="1">
            <a:spLocks noChangeArrowheads="1"/>
          </p:cNvSpPr>
          <p:nvPr/>
        </p:nvSpPr>
        <p:spPr bwMode="auto">
          <a:xfrm>
            <a:off x="0" y="6461125"/>
            <a:ext cx="7556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000" tIns="46800" rIns="90000" bIns="46800" anchor="b" anchorCtr="1">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5pPr>
            <a:lvl6pPr marL="25146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6pPr>
            <a:lvl7pPr marL="29718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7pPr>
            <a:lvl8pPr marL="34290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8pPr>
            <a:lvl9pPr marL="3886200" indent="-228600" defTabSz="449263" eaLnBrk="0" fontAlgn="base" hangingPunct="0">
              <a:spcBef>
                <a:spcPct val="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ea typeface="Microsoft YaHei" panose="020B0503020204020204" pitchFamily="34" charset="-122"/>
              </a:defRPr>
            </a:lvl9pPr>
          </a:lstStyle>
          <a:p>
            <a:pPr eaLnBrk="1" hangingPunct="1">
              <a:buSzPct val="100000"/>
            </a:pPr>
            <a:r>
              <a:rPr lang="de-DE" altLang="de-DE" sz="2000" b="1">
                <a:solidFill>
                  <a:srgbClr val="FFFFFF"/>
                </a:solidFill>
                <a:latin typeface="Calibri" panose="020F0502020204030204" pitchFamily="34" charset="0"/>
                <a:ea typeface="MS PGothic" panose="020B0600070205080204" pitchFamily="34" charset="-128"/>
                <a:cs typeface="Calibri" panose="020F0502020204030204" pitchFamily="34" charset="0"/>
              </a:rPr>
              <a:t>9</a:t>
            </a:r>
          </a:p>
        </p:txBody>
      </p:sp>
      <p:pic>
        <p:nvPicPr>
          <p:cNvPr id="29701" name="Picture 2">
            <a:extLst>
              <a:ext uri="{FF2B5EF4-FFF2-40B4-BE49-F238E27FC236}">
                <a16:creationId xmlns:a16="http://schemas.microsoft.com/office/drawing/2014/main" id="{94DB7BDC-5928-4156-AE91-D3EACFD82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878" t="9856" r="36272"/>
          <a:stretch>
            <a:fillRect/>
          </a:stretch>
        </p:blipFill>
        <p:spPr bwMode="auto">
          <a:xfrm>
            <a:off x="873125" y="1989138"/>
            <a:ext cx="7713663" cy="225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2" name="Picture 2">
            <a:extLst>
              <a:ext uri="{FF2B5EF4-FFF2-40B4-BE49-F238E27FC236}">
                <a16:creationId xmlns:a16="http://schemas.microsoft.com/office/drawing/2014/main" id="{149DEA0A-76D8-447A-8A0A-1EEF26B86E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3889" t="10320"/>
          <a:stretch>
            <a:fillRect/>
          </a:stretch>
        </p:blipFill>
        <p:spPr bwMode="auto">
          <a:xfrm>
            <a:off x="2287588" y="4221163"/>
            <a:ext cx="5254625" cy="2239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3" name="Textfeld 5">
            <a:extLst>
              <a:ext uri="{FF2B5EF4-FFF2-40B4-BE49-F238E27FC236}">
                <a16:creationId xmlns:a16="http://schemas.microsoft.com/office/drawing/2014/main" id="{6EC700D5-2F02-4DB4-8ED6-11324C4E6DDF}"/>
              </a:ext>
            </a:extLst>
          </p:cNvPr>
          <p:cNvSpPr txBox="1">
            <a:spLocks noChangeArrowheads="1"/>
          </p:cNvSpPr>
          <p:nvPr/>
        </p:nvSpPr>
        <p:spPr bwMode="auto">
          <a:xfrm>
            <a:off x="2255838" y="6461125"/>
            <a:ext cx="4632325" cy="26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a:lnSpc>
                <a:spcPct val="93000"/>
              </a:lnSpc>
              <a:buClr>
                <a:srgbClr val="000000"/>
              </a:buClr>
              <a:buSzPct val="100000"/>
              <a:buFont typeface="Times New Roman" panose="02020603050405020304" pitchFamily="18" charset="0"/>
              <a:buNone/>
            </a:pPr>
            <a:r>
              <a:rPr lang="de-DE" altLang="de-DE" sz="1200">
                <a:latin typeface="Calibri" panose="020F0502020204030204" pitchFamily="34" charset="0"/>
                <a:cs typeface="Calibri" panose="020F0502020204030204" pitchFamily="34" charset="0"/>
              </a:rPr>
              <a:t>Grafik: The Nielsen Company/Südwind Österreich</a:t>
            </a:r>
          </a:p>
        </p:txBody>
      </p:sp>
    </p:spTree>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2.xml><?xml version="1.0" encoding="utf-8"?>
<a:theme xmlns:a="http://schemas.openxmlformats.org/drawingml/2006/main" name="1_Design1">
  <a:themeElements>
    <a:clrScheme name="">
      <a:dk1>
        <a:srgbClr val="003366"/>
      </a:dk1>
      <a:lt1>
        <a:srgbClr val="FFFFFF"/>
      </a:lt1>
      <a:dk2>
        <a:srgbClr val="006666"/>
      </a:dk2>
      <a:lt2>
        <a:srgbClr val="003366"/>
      </a:lt2>
      <a:accent1>
        <a:srgbClr val="73AAE7"/>
      </a:accent1>
      <a:accent2>
        <a:srgbClr val="33CCCC"/>
      </a:accent2>
      <a:accent3>
        <a:srgbClr val="FFFFFF"/>
      </a:accent3>
      <a:accent4>
        <a:srgbClr val="002A56"/>
      </a:accent4>
      <a:accent5>
        <a:srgbClr val="BCD2F1"/>
      </a:accent5>
      <a:accent6>
        <a:srgbClr val="2DB9B9"/>
      </a:accent6>
      <a:hlink>
        <a:srgbClr val="666699"/>
      </a:hlink>
      <a:folHlink>
        <a:srgbClr val="CC99FF"/>
      </a:folHlink>
    </a:clrScheme>
    <a:fontScheme name="Vorlage PPP Fair-Schnitt">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Vorlage PPP Fair-Schnitt 1">
        <a:dk1>
          <a:srgbClr val="000066"/>
        </a:dk1>
        <a:lt1>
          <a:srgbClr val="FFFFEB"/>
        </a:lt1>
        <a:dk2>
          <a:srgbClr val="336699"/>
        </a:dk2>
        <a:lt2>
          <a:srgbClr val="FFFFEB"/>
        </a:lt2>
        <a:accent1>
          <a:srgbClr val="666699"/>
        </a:accent1>
        <a:accent2>
          <a:srgbClr val="99CCFF"/>
        </a:accent2>
        <a:accent3>
          <a:srgbClr val="ADB8CA"/>
        </a:accent3>
        <a:accent4>
          <a:srgbClr val="DADAC9"/>
        </a:accent4>
        <a:accent5>
          <a:srgbClr val="B8B8CA"/>
        </a:accent5>
        <a:accent6>
          <a:srgbClr val="8AB9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Vorlage PPP Fair-Schnitt 2">
        <a:dk1>
          <a:srgbClr val="003366"/>
        </a:dk1>
        <a:lt1>
          <a:srgbClr val="FFFFFF"/>
        </a:lt1>
        <a:dk2>
          <a:srgbClr val="006666"/>
        </a:dk2>
        <a:lt2>
          <a:srgbClr val="003366"/>
        </a:lt2>
        <a:accent1>
          <a:srgbClr val="99CC99"/>
        </a:accent1>
        <a:accent2>
          <a:srgbClr val="33CCCC"/>
        </a:accent2>
        <a:accent3>
          <a:srgbClr val="FFFFFF"/>
        </a:accent3>
        <a:accent4>
          <a:srgbClr val="002A56"/>
        </a:accent4>
        <a:accent5>
          <a:srgbClr val="CAE2CA"/>
        </a:accent5>
        <a:accent6>
          <a:srgbClr val="2DB9B9"/>
        </a:accent6>
        <a:hlink>
          <a:srgbClr val="666699"/>
        </a:hlink>
        <a:folHlink>
          <a:srgbClr val="CC99FF"/>
        </a:folHlink>
      </a:clrScheme>
      <a:clrMap bg1="lt1" tx1="dk1" bg2="lt2" tx2="dk2" accent1="accent1" accent2="accent2" accent3="accent3" accent4="accent4" accent5="accent5" accent6="accent6" hlink="hlink" folHlink="folHlink"/>
    </a:extraClrScheme>
    <a:extraClrScheme>
      <a:clrScheme name="Vorlage PPP Fair-Schnitt 3">
        <a:dk1>
          <a:srgbClr val="000000"/>
        </a:dk1>
        <a:lt1>
          <a:srgbClr val="FFFFFF"/>
        </a:lt1>
        <a:dk2>
          <a:srgbClr val="000000"/>
        </a:dk2>
        <a:lt2>
          <a:srgbClr val="5F5F5F"/>
        </a:lt2>
        <a:accent1>
          <a:srgbClr val="C0C0C0"/>
        </a:accent1>
        <a:accent2>
          <a:srgbClr val="808080"/>
        </a:accent2>
        <a:accent3>
          <a:srgbClr val="FFFFFF"/>
        </a:accent3>
        <a:accent4>
          <a:srgbClr val="000000"/>
        </a:accent4>
        <a:accent5>
          <a:srgbClr val="DCDCDC"/>
        </a:accent5>
        <a:accent6>
          <a:srgbClr val="737373"/>
        </a:accent6>
        <a:hlink>
          <a:srgbClr val="5F5F5F"/>
        </a:hlink>
        <a:folHlink>
          <a:srgbClr val="969696"/>
        </a:folHlink>
      </a:clrScheme>
      <a:clrMap bg1="lt1" tx1="dk1" bg2="lt2" tx2="dk2" accent1="accent1" accent2="accent2" accent3="accent3" accent4="accent4" accent5="accent5" accent6="accent6" hlink="hlink" folHlink="folHlink"/>
    </a:extraClrScheme>
    <a:extraClrScheme>
      <a:clrScheme name="Vorlage PPP Fair-Schnitt 4">
        <a:dk1>
          <a:srgbClr val="000000"/>
        </a:dk1>
        <a:lt1>
          <a:srgbClr val="FFFFFF"/>
        </a:lt1>
        <a:dk2>
          <a:srgbClr val="9900CC"/>
        </a:dk2>
        <a:lt2>
          <a:srgbClr val="0033CC"/>
        </a:lt2>
        <a:accent1>
          <a:srgbClr val="FFCC66"/>
        </a:accent1>
        <a:accent2>
          <a:srgbClr val="33CC33"/>
        </a:accent2>
        <a:accent3>
          <a:srgbClr val="FFFFFF"/>
        </a:accent3>
        <a:accent4>
          <a:srgbClr val="000000"/>
        </a:accent4>
        <a:accent5>
          <a:srgbClr val="FFE2B8"/>
        </a:accent5>
        <a:accent6>
          <a:srgbClr val="2DB92D"/>
        </a:accent6>
        <a:hlink>
          <a:srgbClr val="9900CC"/>
        </a:hlink>
        <a:folHlink>
          <a:srgbClr val="9900C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FEMNET-powerpoint.pot [Kompatibilitätsmodus]" id="{B2659858-A94B-406D-9D46-EC7898E0E9AD}" vid="{E00080C4-494C-41BB-A7CD-1A010E023181}"/>
    </a:ext>
  </a:extLst>
</a:theme>
</file>

<file path=ppt/theme/theme3.xml><?xml version="1.0" encoding="utf-8"?>
<a:theme xmlns:a="http://schemas.openxmlformats.org/drawingml/2006/main" name="Lariss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Designvorlage PPT FEMNET</Template>
  <TotalTime>0</TotalTime>
  <Words>9686</Words>
  <Application>Microsoft Office PowerPoint</Application>
  <PresentationFormat>Bildschirmpräsentation (4:3)</PresentationFormat>
  <Paragraphs>1102</Paragraphs>
  <Slides>46</Slides>
  <Notes>46</Notes>
  <HiddenSlides>0</HiddenSlides>
  <MMClips>0</MMClips>
  <ScaleCrop>false</ScaleCrop>
  <HeadingPairs>
    <vt:vector size="6" baseType="variant">
      <vt:variant>
        <vt:lpstr>Verwendete Schriftarten</vt:lpstr>
      </vt:variant>
      <vt:variant>
        <vt:i4>8</vt:i4>
      </vt:variant>
      <vt:variant>
        <vt:lpstr>Design</vt:lpstr>
      </vt:variant>
      <vt:variant>
        <vt:i4>2</vt:i4>
      </vt:variant>
      <vt:variant>
        <vt:lpstr>Folientitel</vt:lpstr>
      </vt:variant>
      <vt:variant>
        <vt:i4>46</vt:i4>
      </vt:variant>
    </vt:vector>
  </HeadingPairs>
  <TitlesOfParts>
    <vt:vector size="56" baseType="lpstr">
      <vt:lpstr>Calibri</vt:lpstr>
      <vt:lpstr>Comic Sans MS</vt:lpstr>
      <vt:lpstr>Wingdings</vt:lpstr>
      <vt:lpstr>Courier New</vt:lpstr>
      <vt:lpstr>Times New Roman</vt:lpstr>
      <vt:lpstr>Arial</vt:lpstr>
      <vt:lpstr>Microsoft YaHei</vt:lpstr>
      <vt:lpstr>MS PGothic</vt:lpstr>
      <vt:lpstr>Design1</vt:lpstr>
      <vt:lpstr>1_Design1</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Danke für Ihre Aufmerksamkeit!</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des Vortrags</dc:title>
  <dc:creator>CK</dc:creator>
  <cp:lastModifiedBy>Praktikantin</cp:lastModifiedBy>
  <cp:revision>472</cp:revision>
  <cp:lastPrinted>2009-04-22T18:24:48Z</cp:lastPrinted>
  <dcterms:created xsi:type="dcterms:W3CDTF">2013-11-12T14:42:10Z</dcterms:created>
  <dcterms:modified xsi:type="dcterms:W3CDTF">2019-10-21T10:21:30Z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1</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17</vt:i4>
  </property>
  <property fmtid="{D5CDD505-2E9C-101B-9397-08002B2CF9AE}" pid="8" name="PresentationFormat">
    <vt:lpwstr>Bildschirmpräsentation (4:3)</vt:lpwstr>
  </property>
  <property fmtid="{D5CDD505-2E9C-101B-9397-08002B2CF9AE}" pid="9" name="ScaleCrop">
    <vt:bool>false</vt:bool>
  </property>
  <property fmtid="{D5CDD505-2E9C-101B-9397-08002B2CF9AE}" pid="10" name="ShareDoc">
    <vt:bool>false</vt:bool>
  </property>
  <property fmtid="{D5CDD505-2E9C-101B-9397-08002B2CF9AE}" pid="11" name="Slides">
    <vt:i4>22</vt:i4>
  </property>
</Properties>
</file>